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6" r:id="rId4"/>
    <p:sldId id="297" r:id="rId5"/>
    <p:sldId id="258" r:id="rId6"/>
    <p:sldId id="259" r:id="rId7"/>
    <p:sldId id="295" r:id="rId8"/>
    <p:sldId id="260" r:id="rId9"/>
    <p:sldId id="29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30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302" r:id="rId29"/>
    <p:sldId id="303" r:id="rId30"/>
    <p:sldId id="278" r:id="rId31"/>
    <p:sldId id="279" r:id="rId32"/>
    <p:sldId id="301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77364"/>
  </p:normalViewPr>
  <p:slideViewPr>
    <p:cSldViewPr snapToGrid="0" snapToObjects="1">
      <p:cViewPr varScale="1">
        <p:scale>
          <a:sx n="61" d="100"/>
          <a:sy n="61" d="100"/>
        </p:scale>
        <p:origin x="22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34764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SARA stands for Stichting Academisch Rekencentrum Amsterdam</a:t>
            </a:r>
          </a:p>
          <a:p>
            <a:pPr marL="305593" indent="-305593">
              <a:buSzPct val="145000"/>
              <a:buChar char="•"/>
            </a:pPr>
            <a:r>
              <a:t>Originally meant as a compute and data storage facility for VU, UvA and CWI</a:t>
            </a:r>
          </a:p>
          <a:p>
            <a:pPr marL="305593" indent="-305593">
              <a:buSzPct val="145000"/>
              <a:buChar char="•"/>
            </a:pPr>
            <a:r>
              <a:t>SURFsara part of SURF (SURFnet - networking and SURFmarket - ‘inkoop’ (software, digital content))</a:t>
            </a:r>
          </a:p>
          <a:p>
            <a:pPr marL="305593" indent="-305593">
              <a:buSzPct val="145000"/>
              <a:buChar char="•"/>
            </a:pPr>
            <a:r>
              <a:t>Universities, UMCs and many other higher education institutes have access to our facilities</a:t>
            </a:r>
          </a:p>
        </p:txBody>
      </p:sp>
    </p:spTree>
    <p:extLst>
      <p:ext uri="{BB962C8B-B14F-4D97-AF65-F5344CB8AC3E}">
        <p14:creationId xmlns:p14="http://schemas.microsoft.com/office/powerpoint/2010/main" val="324166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A: original picture of a German town</a:t>
            </a:r>
          </a:p>
          <a:p>
            <a:pPr marL="305593" indent="-305593">
              <a:buSzPct val="145000"/>
              <a:buChar char="•"/>
            </a:pPr>
            <a:r>
              <a:t>B: Style of the Shipwreck of the Minotaur (Turner) applied to the picture</a:t>
            </a:r>
          </a:p>
          <a:p>
            <a:pPr marL="305593" indent="-305593">
              <a:buSzPct val="145000"/>
              <a:buChar char="•"/>
            </a:pPr>
            <a:r>
              <a:t>C: Starry Night (Van Gogh)</a:t>
            </a:r>
          </a:p>
          <a:p>
            <a:pPr marL="305593" indent="-305593">
              <a:buSzPct val="145000"/>
              <a:buChar char="•"/>
            </a:pPr>
            <a:r>
              <a:t>D: The Scream (Munch)</a:t>
            </a:r>
          </a:p>
        </p:txBody>
      </p:sp>
    </p:spTree>
    <p:extLst>
      <p:ext uri="{BB962C8B-B14F-4D97-AF65-F5344CB8AC3E}">
        <p14:creationId xmlns:p14="http://schemas.microsoft.com/office/powerpoint/2010/main" val="889364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Paint street scene based on labels</a:t>
            </a:r>
          </a:p>
          <a:p>
            <a:pPr marL="305593" indent="-305593">
              <a:buSzPct val="145000"/>
              <a:buChar char="•"/>
            </a:pPr>
            <a:r>
              <a:t>Deduce street map from satellite image</a:t>
            </a:r>
          </a:p>
          <a:p>
            <a:pPr marL="305593" indent="-305593">
              <a:buSzPct val="145000"/>
              <a:buChar char="•"/>
            </a:pPr>
            <a:r>
              <a:t>Colour in B/W pictures</a:t>
            </a:r>
          </a:p>
        </p:txBody>
      </p:sp>
    </p:spTree>
    <p:extLst>
      <p:ext uri="{BB962C8B-B14F-4D97-AF65-F5344CB8AC3E}">
        <p14:creationId xmlns:p14="http://schemas.microsoft.com/office/powerpoint/2010/main" val="28274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3" indent="-305593">
              <a:buSzPct val="145000"/>
              <a:buChar char="•"/>
            </a:lvl1pPr>
          </a:lstStyle>
          <a:p>
            <a:r>
              <a:t>Long-term planning, imperfect information, real-time, large action space, no single best strategy</a:t>
            </a:r>
          </a:p>
        </p:txBody>
      </p:sp>
    </p:spTree>
    <p:extLst>
      <p:ext uri="{BB962C8B-B14F-4D97-AF65-F5344CB8AC3E}">
        <p14:creationId xmlns:p14="http://schemas.microsoft.com/office/powerpoint/2010/main" val="608572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Pictured is a feed-forward network</a:t>
            </a:r>
          </a:p>
          <a:p>
            <a:pPr marL="305593" indent="-305593">
              <a:buSzPct val="145000"/>
              <a:buChar char="•"/>
            </a:pPr>
            <a:r>
              <a:t>Data travels from left (the input) to right (the output) through the network</a:t>
            </a:r>
          </a:p>
          <a:p>
            <a:pPr marL="305593" indent="-305593">
              <a:buSzPct val="145000"/>
              <a:buChar char="•"/>
            </a:pPr>
            <a:r>
              <a:t>We will discuss a single instance ‘travelling’ through the network</a:t>
            </a:r>
          </a:p>
          <a:p>
            <a:pPr marL="305593" indent="-305593">
              <a:buSzPct val="145000"/>
              <a:buChar char="•"/>
            </a:pPr>
            <a:r>
              <a:t>Each neuron applies a calculation to its inputs and sends the data onwards</a:t>
            </a:r>
          </a:p>
          <a:p>
            <a:pPr marL="305593" indent="-305593">
              <a:buSzPct val="145000"/>
              <a:buChar char="•"/>
            </a:pPr>
            <a:r>
              <a:t>We don’t typically deal with neurons directly, but rather the calculations of the neurons themselves</a:t>
            </a:r>
          </a:p>
        </p:txBody>
      </p:sp>
    </p:spTree>
    <p:extLst>
      <p:ext uri="{BB962C8B-B14F-4D97-AF65-F5344CB8AC3E}">
        <p14:creationId xmlns:p14="http://schemas.microsoft.com/office/powerpoint/2010/main" val="3316859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A single </a:t>
            </a:r>
            <a:r>
              <a:rPr b="1"/>
              <a:t>dense </a:t>
            </a:r>
            <a:r>
              <a:t>neuron with two inputs, x1 and x2</a:t>
            </a:r>
          </a:p>
          <a:p>
            <a:pPr marL="305593" indent="-305593">
              <a:buSzPct val="145000"/>
              <a:buChar char="•"/>
            </a:pPr>
            <a:r>
              <a:t>Each input has a weight associated with it: w1 for x1, w2 for x2</a:t>
            </a:r>
          </a:p>
          <a:p>
            <a:pPr marL="305593" indent="-305593">
              <a:buSzPct val="145000"/>
              <a:buChar char="•"/>
            </a:pPr>
            <a:r>
              <a:t>The neuron simply multiplies the weights by their inputs, and sums the result</a:t>
            </a:r>
          </a:p>
          <a:p>
            <a:pPr marL="305593" indent="-305593">
              <a:buSzPct val="145000"/>
              <a:buChar char="•"/>
            </a:pPr>
            <a:r>
              <a:t>Denoting the inputs as a column vector x, and the weights a column vector w, this equation is equal to the transpose of w times x</a:t>
            </a:r>
          </a:p>
          <a:p>
            <a:pPr marL="305593" indent="-305593">
              <a:buSzPct val="145000"/>
              <a:buChar char="•"/>
            </a:pPr>
            <a:r>
              <a:t>There is no single notation used for neural networks, this one makes sense for processing a single instance. In the notebooks we will use a slightly different formulation because we will process an entire data set at once.</a:t>
            </a:r>
          </a:p>
        </p:txBody>
      </p:sp>
    </p:spTree>
    <p:extLst>
      <p:ext uri="{BB962C8B-B14F-4D97-AF65-F5344CB8AC3E}">
        <p14:creationId xmlns:p14="http://schemas.microsoft.com/office/powerpoint/2010/main" val="3004143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Each neuron also has a </a:t>
            </a:r>
            <a:r>
              <a:rPr b="1"/>
              <a:t>single</a:t>
            </a:r>
            <a:r>
              <a:t> bias term. Think of it as an intercept, that can shift the output by a certain amount. We will explore its usefulness in the notebook later.</a:t>
            </a:r>
          </a:p>
        </p:txBody>
      </p:sp>
    </p:spTree>
    <p:extLst>
      <p:ext uri="{BB962C8B-B14F-4D97-AF65-F5344CB8AC3E}">
        <p14:creationId xmlns:p14="http://schemas.microsoft.com/office/powerpoint/2010/main" val="2233830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Activation functions introduce non-linearity, which is crucial for solving almost any kind of problem</a:t>
            </a:r>
          </a:p>
          <a:p>
            <a:pPr marL="305593" indent="-305593">
              <a:buSzPct val="145000"/>
              <a:buChar char="•"/>
            </a:pPr>
            <a:r>
              <a:t>Sigmoid and ReLU (rectified linear unit) are well-known</a:t>
            </a:r>
          </a:p>
        </p:txBody>
      </p:sp>
    </p:spTree>
    <p:extLst>
      <p:ext uri="{BB962C8B-B14F-4D97-AF65-F5344CB8AC3E}">
        <p14:creationId xmlns:p14="http://schemas.microsoft.com/office/powerpoint/2010/main" val="1580216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3" indent="-305593">
              <a:buSzPct val="145000"/>
              <a:buChar char="•"/>
            </a:lvl1pPr>
          </a:lstStyle>
          <a:p>
            <a:r>
              <a:t>Going from left to right, from inputs to the output, we make a prediction called ˆy (‘y hat’)</a:t>
            </a:r>
          </a:p>
        </p:txBody>
      </p:sp>
    </p:spTree>
    <p:extLst>
      <p:ext uri="{BB962C8B-B14F-4D97-AF65-F5344CB8AC3E}">
        <p14:creationId xmlns:p14="http://schemas.microsoft.com/office/powerpoint/2010/main" val="471742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2507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Some data wrangling is always necessary when working with neural networks and deep learning</a:t>
            </a:r>
          </a:p>
          <a:p>
            <a:pPr marL="305593" indent="-305593">
              <a:buSzPct val="145000"/>
              <a:buChar char="•"/>
            </a:pPr>
            <a:r>
              <a:t>Slicing and dicing, proper dimensionality and shape of your data is extremely important</a:t>
            </a:r>
          </a:p>
          <a:p>
            <a:pPr marL="305593" indent="-305593">
              <a:buSzPct val="145000"/>
              <a:buChar char="•"/>
            </a:pPr>
            <a:r>
              <a:t>Keras (R deep learning package in next session) can do a lot for us, but not everything</a:t>
            </a:r>
          </a:p>
          <a:p>
            <a:pPr marL="305593" indent="-305593">
              <a:buSzPct val="145000"/>
              <a:buChar char="•"/>
            </a:pPr>
            <a:r>
              <a:t>Weights change the ‘slope’ of a decision boundary, bias shifts it. Both are essential for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85404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Distinction between High Performance Computing - mainly supercomputing, also cluster &amp; HPC Cloud</a:t>
            </a:r>
          </a:p>
          <a:p>
            <a:pPr marL="305593" indent="-305593">
              <a:buSzPct val="145000"/>
              <a:buChar char="•"/>
            </a:pPr>
            <a:r>
              <a:t>Data processing on grid, HPC Cloud and other facilities</a:t>
            </a:r>
          </a:p>
          <a:p>
            <a:pPr marL="305593" indent="-305593">
              <a:buSzPct val="145000"/>
              <a:buChar char="•"/>
            </a:pPr>
            <a:r>
              <a:t>Data services for mass storage, archiving and data management</a:t>
            </a:r>
          </a:p>
          <a:p>
            <a:pPr marL="305593" indent="-305593">
              <a:buSzPct val="145000"/>
              <a:buChar char="•"/>
            </a:pPr>
            <a:r>
              <a:t>We are part of the data analytics team, focusing on Big Data technologies,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212669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rPr dirty="0"/>
              <a:t>First description of an artificial neuron in 1943 (McCulloch-Pitts neuron) - cybernetics</a:t>
            </a:r>
          </a:p>
          <a:p>
            <a:pPr marL="305593" indent="-305593">
              <a:buSzPct val="145000"/>
              <a:buChar char="•"/>
            </a:pPr>
            <a:r>
              <a:rPr dirty="0"/>
              <a:t>Training a neuron in ~1960</a:t>
            </a:r>
          </a:p>
          <a:p>
            <a:pPr marL="750093" lvl="1" indent="-305593">
              <a:buSzPct val="145000"/>
              <a:buChar char="•"/>
            </a:pPr>
            <a:r>
              <a:rPr dirty="0"/>
              <a:t>NNs could not solve non-linear problems at the time; led to a loss in popularity</a:t>
            </a:r>
          </a:p>
          <a:p>
            <a:pPr marL="305593" indent="-305593">
              <a:buSzPct val="145000"/>
              <a:buChar char="•"/>
            </a:pPr>
            <a:r>
              <a:rPr dirty="0"/>
              <a:t>1980s: second wave - connectionism, neural networks</a:t>
            </a:r>
          </a:p>
          <a:p>
            <a:pPr marL="750093" lvl="1" indent="-305593">
              <a:buSzPct val="145000"/>
              <a:buChar char="•"/>
            </a:pPr>
            <a:r>
              <a:rPr dirty="0"/>
              <a:t>Eclipsed by other machine learning advances (SVMs, ensemble methods)</a:t>
            </a:r>
          </a:p>
          <a:p>
            <a:pPr marL="750093" lvl="1" indent="-305593">
              <a:buSzPct val="145000"/>
              <a:buChar char="•"/>
            </a:pPr>
            <a:r>
              <a:rPr dirty="0"/>
              <a:t>Failure of a mini-hype in AI in the mid 90s</a:t>
            </a:r>
          </a:p>
          <a:p>
            <a:pPr marL="305593" indent="-305593">
              <a:buSzPct val="145000"/>
              <a:buChar char="•"/>
            </a:pPr>
            <a:r>
              <a:rPr dirty="0"/>
              <a:t>Third wave from 2006 onwards</a:t>
            </a:r>
          </a:p>
          <a:p>
            <a:pPr marL="305593" indent="-305593">
              <a:buSzPct val="145000"/>
              <a:buChar char="•"/>
            </a:pPr>
            <a:endParaRPr dirty="0"/>
          </a:p>
          <a:p>
            <a:pPr marL="305593" indent="-305593">
              <a:buSzPct val="145000"/>
              <a:buChar char="•"/>
            </a:pPr>
            <a:endParaRPr dirty="0"/>
          </a:p>
          <a:p>
            <a:endParaRPr dirty="0"/>
          </a:p>
          <a:p>
            <a:r>
              <a:rPr dirty="0"/>
              <a:t>Waves of interest in neural networks:</a:t>
            </a:r>
          </a:p>
        </p:txBody>
      </p:sp>
    </p:spTree>
    <p:extLst>
      <p:ext uri="{BB962C8B-B14F-4D97-AF65-F5344CB8AC3E}">
        <p14:creationId xmlns:p14="http://schemas.microsoft.com/office/powerpoint/2010/main" val="4259407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Vastly more data available</a:t>
            </a:r>
          </a:p>
          <a:p>
            <a:pPr marL="305593" indent="-305593">
              <a:buSzPct val="145000"/>
              <a:buChar char="•"/>
            </a:pPr>
            <a:r>
              <a:t>Digitisation of society makes collecting larger datasets easier</a:t>
            </a:r>
          </a:p>
          <a:p>
            <a:pPr marL="305593" indent="-305593">
              <a:buSzPct val="145000"/>
              <a:buChar char="•"/>
            </a:pPr>
            <a:r>
              <a:t>Exceed human performance with 10 million examples or more</a:t>
            </a:r>
          </a:p>
          <a:p>
            <a:pPr marL="305593" indent="-305593">
              <a:buSzPct val="145000"/>
              <a:buChar char="•"/>
            </a:pPr>
            <a:r>
              <a:t>WMT: ~ billion samples for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297434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ADALINE and Neocognitron at (1) and (2), resp.</a:t>
            </a:r>
          </a:p>
          <a:p>
            <a:pPr marL="305593" indent="-305593">
              <a:buSzPct val="145000"/>
              <a:buChar char="•"/>
            </a:pPr>
            <a:r>
              <a:t>Most larger models have more connections than a mouse’s brain</a:t>
            </a:r>
          </a:p>
          <a:p>
            <a:pPr marL="305593" indent="-305593">
              <a:buSzPct val="145000"/>
              <a:buChar char="•"/>
            </a:pPr>
            <a:r>
              <a:t>Approaching cat level of number of connections</a:t>
            </a:r>
          </a:p>
        </p:txBody>
      </p:sp>
    </p:spTree>
    <p:extLst>
      <p:ext uri="{BB962C8B-B14F-4D97-AF65-F5344CB8AC3E}">
        <p14:creationId xmlns:p14="http://schemas.microsoft.com/office/powerpoint/2010/main" val="2355273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CPU is the central processing unit of a machine - flexible, but not optimized for massively parallel linear algebra operations needed for deep learning</a:t>
            </a:r>
          </a:p>
          <a:p>
            <a:pPr marL="305593" indent="-305593">
              <a:buSzPct val="145000"/>
              <a:buChar char="•"/>
            </a:pPr>
            <a:r>
              <a:t>GPUs (graphics processor units) excel in parallelisation of matrix operations like multiplication and addition</a:t>
            </a:r>
          </a:p>
          <a:p>
            <a:pPr marL="305593" indent="-305593">
              <a:buSzPct val="145000"/>
              <a:buChar char="•"/>
            </a:pPr>
            <a:r>
              <a:t>TPUs (tensor processing units) are specialised hardware units for deep learning purposes from Google, available from the Google cloud</a:t>
            </a:r>
          </a:p>
          <a:p>
            <a:pPr marL="305593" indent="-305593">
              <a:buSzPct val="145000"/>
              <a:buChar char="•"/>
            </a:pPr>
            <a:r>
              <a:t>Not just compute power, also more powerful methods (e.g. ReLU)</a:t>
            </a:r>
          </a:p>
        </p:txBody>
      </p:sp>
    </p:spTree>
    <p:extLst>
      <p:ext uri="{BB962C8B-B14F-4D97-AF65-F5344CB8AC3E}">
        <p14:creationId xmlns:p14="http://schemas.microsoft.com/office/powerpoint/2010/main" val="3706192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We can build an expert system that combines features hierarchically into a single housing price</a:t>
            </a:r>
          </a:p>
          <a:p>
            <a:pPr marL="305593" indent="-305593">
              <a:buSzPct val="145000"/>
              <a:buChar char="•"/>
              <a:defRPr b="1"/>
            </a:pPr>
            <a:r>
              <a:t>We are doing the work, this is not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82671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5" name="Shape 4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Neural networks can learn the relevant features themselves</a:t>
            </a:r>
          </a:p>
          <a:p>
            <a:pPr marL="305593" indent="-305593">
              <a:buSzPct val="145000"/>
              <a:buChar char="•"/>
            </a:pPr>
            <a:r>
              <a:t>No </a:t>
            </a:r>
            <a:r>
              <a:rPr b="1"/>
              <a:t>feature engineering</a:t>
            </a:r>
            <a:r>
              <a:t>: learn from data</a:t>
            </a:r>
          </a:p>
          <a:p>
            <a:pPr marL="305593" indent="-305593">
              <a:buSzPct val="145000"/>
              <a:buChar char="•"/>
            </a:pPr>
            <a:r>
              <a:t>Training such a model is left for the next session</a:t>
            </a:r>
          </a:p>
          <a:p>
            <a:pPr marL="305593" indent="-305593">
              <a:buSzPct val="145000"/>
              <a:buChar char="•"/>
            </a:pPr>
            <a:r>
              <a:t>The network we implemented is just a single neuron: no hidden layers</a:t>
            </a:r>
          </a:p>
        </p:txBody>
      </p:sp>
    </p:spTree>
    <p:extLst>
      <p:ext uri="{BB962C8B-B14F-4D97-AF65-F5344CB8AC3E}">
        <p14:creationId xmlns:p14="http://schemas.microsoft.com/office/powerpoint/2010/main" val="363022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7" name="Shape 4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When piling layers on top of layers, the network learns to compose complex concepts from simpler (lower in hierarchy) concepts.</a:t>
            </a:r>
          </a:p>
          <a:p>
            <a:pPr marL="305593" indent="-305593">
              <a:buSzPct val="145000"/>
              <a:buChar char="•"/>
            </a:pPr>
            <a:r>
              <a:t>For example, a face might be composed of a an ear, eyes, etc.</a:t>
            </a:r>
          </a:p>
          <a:p>
            <a:pPr marL="305593" indent="-305593">
              <a:buSzPct val="145000"/>
              <a:buChar char="•"/>
            </a:pPr>
            <a:r>
              <a:t>(If successful) the network learns to filter-out irrelevant information (lighting, angle, noise) when building the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384495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By adding more layers we create a ‘deep’ network</a:t>
            </a:r>
          </a:p>
          <a:p>
            <a:pPr marL="305593" indent="-305593">
              <a:buSzPct val="145000"/>
              <a:buChar char="•"/>
            </a:pPr>
            <a:r>
              <a:t>Universal approximation: the size of the hidden layer needs to be ‘arbitrarily large’, often exponential in size, and learnability is difficult</a:t>
            </a:r>
          </a:p>
        </p:txBody>
      </p:sp>
    </p:spTree>
    <p:extLst>
      <p:ext uri="{BB962C8B-B14F-4D97-AF65-F5344CB8AC3E}">
        <p14:creationId xmlns:p14="http://schemas.microsoft.com/office/powerpoint/2010/main" val="2740531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Each neuron takes inputs and applies a non-linear function to it</a:t>
            </a:r>
          </a:p>
          <a:p>
            <a:pPr marL="305593" indent="-305593">
              <a:buSzPct val="145000"/>
              <a:buChar char="•"/>
            </a:pPr>
            <a:r>
              <a:t>Neurons are grouped into layers</a:t>
            </a:r>
          </a:p>
          <a:p>
            <a:pPr marL="305593" indent="-305593">
              <a:buSzPct val="145000"/>
              <a:buChar char="•"/>
            </a:pPr>
            <a:r>
              <a:t>Layer outputs are fed forward through the network</a:t>
            </a:r>
          </a:p>
          <a:p>
            <a:pPr marL="305593" indent="-305593">
              <a:buSzPct val="145000"/>
              <a:buChar char="•"/>
            </a:pPr>
            <a:r>
              <a:t>Edges are usually called weights</a:t>
            </a:r>
          </a:p>
        </p:txBody>
      </p:sp>
    </p:spTree>
    <p:extLst>
      <p:ext uri="{BB962C8B-B14F-4D97-AF65-F5344CB8AC3E}">
        <p14:creationId xmlns:p14="http://schemas.microsoft.com/office/powerpoint/2010/main" val="802550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5" name="Shape 5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We typically don’t deal with neurons directly, only layers</a:t>
            </a:r>
          </a:p>
          <a:p>
            <a:pPr marL="305593" indent="-305593">
              <a:buSzPct val="145000"/>
              <a:buChar char="•"/>
            </a:pPr>
            <a:r>
              <a:t>Deep learning papers will have diagrams like these, where the number of parameters is huge</a:t>
            </a:r>
          </a:p>
        </p:txBody>
      </p:sp>
    </p:spTree>
    <p:extLst>
      <p:ext uri="{BB962C8B-B14F-4D97-AF65-F5344CB8AC3E}">
        <p14:creationId xmlns:p14="http://schemas.microsoft.com/office/powerpoint/2010/main" val="165002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rPr dirty="0"/>
              <a:t>Distinction between High Performance Computing - mainly supercomputing, also cluster &amp; HPC Cloud</a:t>
            </a:r>
          </a:p>
          <a:p>
            <a:pPr marL="305593" indent="-305593">
              <a:buSzPct val="145000"/>
              <a:buChar char="•"/>
            </a:pPr>
            <a:r>
              <a:rPr dirty="0"/>
              <a:t>Data processing on grid, HPC Cloud and other facilities</a:t>
            </a:r>
          </a:p>
          <a:p>
            <a:pPr marL="305593" indent="-305593">
              <a:buSzPct val="145000"/>
              <a:buChar char="•"/>
            </a:pPr>
            <a:r>
              <a:rPr dirty="0"/>
              <a:t>Data services for mass storage, archiving and data management</a:t>
            </a:r>
          </a:p>
          <a:p>
            <a:pPr marL="305593" indent="-305593">
              <a:buSzPct val="145000"/>
              <a:buChar char="•"/>
            </a:pPr>
            <a:r>
              <a:rPr dirty="0"/>
              <a:t>We are part of the data analytics team, focusing on Big Data technologies,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25600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Two neurons in the hidden layer, one in the output layer</a:t>
            </a:r>
          </a:p>
          <a:p>
            <a:pPr marL="305593" indent="-305593">
              <a:buSzPct val="145000"/>
              <a:buChar char="•"/>
            </a:pPr>
            <a:r>
              <a:t>For this example and the notebook exercises, we do not have a bias or activation function in the output neuron</a:t>
            </a:r>
          </a:p>
        </p:txBody>
      </p:sp>
    </p:spTree>
    <p:extLst>
      <p:ext uri="{BB962C8B-B14F-4D97-AF65-F5344CB8AC3E}">
        <p14:creationId xmlns:p14="http://schemas.microsoft.com/office/powerpoint/2010/main" val="184416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Distinction between High Performance Computing - mainly supercomputing, also cluster &amp; HPC Cloud</a:t>
            </a:r>
          </a:p>
          <a:p>
            <a:pPr marL="305593" indent="-305593">
              <a:buSzPct val="145000"/>
              <a:buChar char="•"/>
            </a:pPr>
            <a:r>
              <a:t>Data processing on grid, HPC Cloud and other facilities</a:t>
            </a:r>
          </a:p>
          <a:p>
            <a:pPr marL="305593" indent="-305593">
              <a:buSzPct val="145000"/>
              <a:buChar char="•"/>
            </a:pPr>
            <a:r>
              <a:t>Data services for mass storage, archiving and data management</a:t>
            </a:r>
          </a:p>
          <a:p>
            <a:pPr marL="305593" indent="-305593">
              <a:buSzPct val="145000"/>
              <a:buChar char="•"/>
            </a:pPr>
            <a:r>
              <a:t>We are part of the data analytics team, focusing on Big Data technologies,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10231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It's a complex subject, we will build up knowledge slowly</a:t>
            </a:r>
          </a:p>
          <a:p>
            <a:pPr marL="305593" indent="-305593">
              <a:buSzPct val="145000"/>
              <a:buChar char="•"/>
              <a:defRPr b="1"/>
            </a:pPr>
            <a:r>
              <a:t>At the end of the course, you will be able to create deep learning models yourself to solve various problems</a:t>
            </a:r>
          </a:p>
        </p:txBody>
      </p:sp>
    </p:spTree>
    <p:extLst>
      <p:ext uri="{BB962C8B-B14F-4D97-AF65-F5344CB8AC3E}">
        <p14:creationId xmlns:p14="http://schemas.microsoft.com/office/powerpoint/2010/main" val="24915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  <a:defRPr b="1"/>
            </a:pPr>
            <a:r>
              <a:t>Today: comparison of DL and ML, neural network components, a neural network from scratch</a:t>
            </a:r>
          </a:p>
          <a:p>
            <a:pPr marL="305593" indent="-305593">
              <a:buSzPct val="145000"/>
              <a:buChar char="•"/>
            </a:pPr>
            <a:r>
              <a:t>Classification and regression introduced in weeks 1 - 3, not as a separate subject</a:t>
            </a:r>
          </a:p>
          <a:p>
            <a:pPr marL="305593" indent="-305593">
              <a:buSzPct val="145000"/>
              <a:buChar char="•"/>
            </a:pPr>
            <a:r>
              <a:t>Recurrent neural networks have a ‘memory’ and can take into account long-term dependencies</a:t>
            </a:r>
          </a:p>
          <a:p>
            <a:pPr marL="305593" indent="-305593">
              <a:buSzPct val="145000"/>
              <a:buChar char="•"/>
            </a:pPr>
            <a:r>
              <a:t>With unsupervised learning we have no labeled data - clustering, dimensionality reduction</a:t>
            </a:r>
          </a:p>
          <a:p>
            <a:pPr marL="305593" indent="-305593">
              <a:buSzPct val="145000"/>
              <a:buChar char="•"/>
            </a:pPr>
            <a:r>
              <a:t>Course plan also in Canvas</a:t>
            </a:r>
          </a:p>
        </p:txBody>
      </p:sp>
    </p:spTree>
    <p:extLst>
      <p:ext uri="{BB962C8B-B14F-4D97-AF65-F5344CB8AC3E}">
        <p14:creationId xmlns:p14="http://schemas.microsoft.com/office/powerpoint/2010/main" val="1220936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i="1" dirty="0"/>
              <a:t>Expert systems</a:t>
            </a:r>
            <a:r>
              <a:rPr dirty="0"/>
              <a:t> encode thought process and decisions of experts:</a:t>
            </a:r>
          </a:p>
          <a:p>
            <a:r>
              <a:rPr dirty="0"/>
              <a:t>	Apply </a:t>
            </a:r>
            <a:r>
              <a:rPr b="1" dirty="0"/>
              <a:t>inference engine </a:t>
            </a:r>
            <a:r>
              <a:rPr dirty="0"/>
              <a:t>to knowledge base to deduce facts and make decision</a:t>
            </a:r>
          </a:p>
          <a:p>
            <a:endParaRPr dirty="0"/>
          </a:p>
          <a:p>
            <a:pPr>
              <a:defRPr i="1"/>
            </a:pPr>
            <a:r>
              <a:rPr dirty="0"/>
              <a:t>Machine learning </a:t>
            </a:r>
            <a:r>
              <a:rPr i="0" dirty="0"/>
              <a:t>takes input features and the desired results</a:t>
            </a:r>
            <a:endParaRPr b="1" i="0" dirty="0"/>
          </a:p>
          <a:p>
            <a:pPr>
              <a:defRPr b="1" i="1"/>
            </a:pPr>
            <a:r>
              <a:rPr i="0" dirty="0"/>
              <a:t>	</a:t>
            </a:r>
            <a:r>
              <a:rPr b="0" i="0" dirty="0"/>
              <a:t>Human input more limited: model built according to the </a:t>
            </a:r>
            <a:r>
              <a:rPr i="0" dirty="0"/>
              <a:t>input data</a:t>
            </a:r>
          </a:p>
          <a:p>
            <a:pPr>
              <a:defRPr b="1" i="1"/>
            </a:pPr>
            <a:r>
              <a:rPr i="0" dirty="0"/>
              <a:t>	</a:t>
            </a:r>
            <a:r>
              <a:rPr b="0" i="0" dirty="0"/>
              <a:t>Based on statistics, but weaker mathematical theory, more engineering-oriented</a:t>
            </a:r>
          </a:p>
          <a:p>
            <a:pPr>
              <a:defRPr b="1" i="1"/>
            </a:pPr>
            <a:endParaRPr b="0" i="0" dirty="0"/>
          </a:p>
          <a:p>
            <a:pPr>
              <a:defRPr b="1" i="1"/>
            </a:pPr>
            <a:r>
              <a:rPr b="0" i="0" dirty="0"/>
              <a:t>ML usually less interpretable than expert systems, but more flexible</a:t>
            </a:r>
          </a:p>
        </p:txBody>
      </p:sp>
    </p:spTree>
    <p:extLst>
      <p:ext uri="{BB962C8B-B14F-4D97-AF65-F5344CB8AC3E}">
        <p14:creationId xmlns:p14="http://schemas.microsoft.com/office/powerpoint/2010/main" val="3564959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grey: components that are able to learn from data</a:t>
            </a:r>
          </a:p>
        </p:txBody>
      </p:sp>
    </p:spTree>
    <p:extLst>
      <p:ext uri="{BB962C8B-B14F-4D97-AF65-F5344CB8AC3E}">
        <p14:creationId xmlns:p14="http://schemas.microsoft.com/office/powerpoint/2010/main" val="354335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modelling is done using neural networks which have many layers.</a:t>
            </a:r>
          </a:p>
          <a:p>
            <a:r>
              <a:t>The models learn to represent the data, with less/no feature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59335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surfsara.png" descr="surfsa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459" y="8677461"/>
            <a:ext cx="2236941" cy="8348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" name="surfsara.png" descr="surfsa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459" y="8677461"/>
            <a:ext cx="2236941" cy="83484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Rectangle"/>
          <p:cNvSpPr/>
          <p:nvPr/>
        </p:nvSpPr>
        <p:spPr>
          <a:xfrm>
            <a:off x="-1" y="9697094"/>
            <a:ext cx="13004801" cy="65238"/>
          </a:xfrm>
          <a:prstGeom prst="rect">
            <a:avLst/>
          </a:prstGeom>
          <a:solidFill>
            <a:srgbClr val="E76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ademic.oup.com/jamia/article-abstract/1/6/439/712679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deeplearningbook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tificialintelligencehow.com/2017/10/18/difference-machine-learning-deep-learnin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googleblog.com/2016/10/supercharging-style-transfer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lipi.github.io/pix2pix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star-mastering-real-time-strategy-game-starcraft-ii/#gif-26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31.png"/><Relationship Id="rId5" Type="http://schemas.openxmlformats.org/officeDocument/2006/relationships/image" Target="../media/image200.png"/><Relationship Id="rId10" Type="http://schemas.openxmlformats.org/officeDocument/2006/relationships/image" Target="../media/image30.png"/><Relationship Id="rId4" Type="http://schemas.openxmlformats.org/officeDocument/2006/relationships/image" Target="../media/image190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0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34.png"/><Relationship Id="rId5" Type="http://schemas.openxmlformats.org/officeDocument/2006/relationships/image" Target="../media/image200.png"/><Relationship Id="rId10" Type="http://schemas.openxmlformats.org/officeDocument/2006/relationships/hyperlink" Target="https://towardsdatascience.com/activation-functions-neural-networks-1cbd9f8d91d6" TargetMode="External"/><Relationship Id="rId4" Type="http://schemas.openxmlformats.org/officeDocument/2006/relationships/image" Target="../media/image190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surfsara.nl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https/jupyter.lisa.surfsara.nl:800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eeplearningbook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oidauthority.com/google-powering-ai-816146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a-comprehensive-hands-on-guide-to-transfer-learning-with-real-world-applications-in-deep-learning-212bf3b2f27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eur.nl/courses/26009/discussion_topi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https/jupyter.lisa.surfsara.nl:8000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ba.projects.sda.surfsara.nl" TargetMode="External"/><Relationship Id="rId2" Type="http://schemas.openxmlformats.org/officeDocument/2006/relationships/hyperlink" Target="https://jupyter.lisa.surfsara.nl:8000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anvas.eur.nl/courses/26009/discussion_topi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eur.nl/courses/26009/discussion_top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eep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Deep learning</a:t>
            </a:r>
          </a:p>
        </p:txBody>
      </p:sp>
      <p:sp>
        <p:nvSpPr>
          <p:cNvPr id="122" name="Introductio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23" name="Matthijs Moed, Haukur Páll Jónsson"/>
          <p:cNvSpPr txBox="1"/>
          <p:nvPr/>
        </p:nvSpPr>
        <p:spPr>
          <a:xfrm>
            <a:off x="1270000" y="8719148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2100" b="0">
                <a:solidFill>
                  <a:srgbClr val="5E5E5E"/>
                </a:solidFill>
              </a:defRPr>
            </a:lvl1pPr>
          </a:lstStyle>
          <a:p>
            <a:r>
              <a:rPr lang="en-US" dirty="0"/>
              <a:t>Caspar van Leeuwen, David </a:t>
            </a:r>
            <a:r>
              <a:rPr lang="en-US" dirty="0" err="1"/>
              <a:t>Ruhe</a:t>
            </a:r>
            <a:endParaRPr dirty="0"/>
          </a:p>
        </p:txBody>
      </p:sp>
      <p:pic>
        <p:nvPicPr>
          <p:cNvPr id="124" name="deep-learning.png" descr="deep-le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564" y="1022973"/>
            <a:ext cx="6567672" cy="5582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verview"/>
          <p:cNvSpPr txBox="1">
            <a:spLocks noGrp="1"/>
          </p:cNvSpPr>
          <p:nvPr>
            <p:ph type="title"/>
          </p:nvPr>
        </p:nvSpPr>
        <p:spPr>
          <a:xfrm>
            <a:off x="952500" y="857101"/>
            <a:ext cx="11099800" cy="12838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2516">
              <a:defRPr sz="7840"/>
            </a:lvl1pPr>
          </a:lstStyle>
          <a:p>
            <a:r>
              <a:t>Overview</a:t>
            </a:r>
          </a:p>
        </p:txBody>
      </p:sp>
      <p:sp>
        <p:nvSpPr>
          <p:cNvPr id="147" name="How deep learning compares to machine learning and AI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Where deep learning has made an impact.</a:t>
            </a:r>
          </a:p>
          <a:p>
            <a:r>
              <a:rPr dirty="0"/>
              <a:t>The basic components of a neural network.</a:t>
            </a:r>
            <a:endParaRPr lang="en-US" dirty="0"/>
          </a:p>
          <a:p>
            <a:r>
              <a:rPr lang="en-US" dirty="0"/>
              <a:t>Build a basic neural network from scratch</a:t>
            </a:r>
          </a:p>
          <a:p>
            <a:r>
              <a:rPr lang="en-US" dirty="0"/>
              <a:t>Perform binary classification using a neural network</a:t>
            </a:r>
            <a:endParaRPr dirty="0"/>
          </a:p>
          <a:p>
            <a:r>
              <a:rPr dirty="0"/>
              <a:t>Get to know the online </a:t>
            </a:r>
            <a:r>
              <a:rPr dirty="0" err="1"/>
              <a:t>Jupyter</a:t>
            </a:r>
            <a:r>
              <a:rPr dirty="0"/>
              <a:t> notebook environment.</a:t>
            </a:r>
          </a:p>
        </p:txBody>
      </p:sp>
      <p:sp>
        <p:nvSpPr>
          <p:cNvPr id="148" name="Today we will cover"/>
          <p:cNvSpPr txBox="1"/>
          <p:nvPr/>
        </p:nvSpPr>
        <p:spPr>
          <a:xfrm>
            <a:off x="4787709" y="2393380"/>
            <a:ext cx="342938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r>
              <a:t>Today we will cover</a:t>
            </a:r>
          </a:p>
        </p:txBody>
      </p:sp>
      <p:pic>
        <p:nvPicPr>
          <p:cNvPr id="149" name="jupyter.png" descr="jupy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676" y="7419573"/>
            <a:ext cx="1608357" cy="1864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"/>
          <p:cNvGrpSpPr/>
          <p:nvPr/>
        </p:nvGrpSpPr>
        <p:grpSpPr>
          <a:xfrm>
            <a:off x="331473" y="2627733"/>
            <a:ext cx="12075942" cy="2384712"/>
            <a:chOff x="0" y="0"/>
            <a:chExt cx="12075941" cy="2384710"/>
          </a:xfrm>
        </p:grpSpPr>
        <p:pic>
          <p:nvPicPr>
            <p:cNvPr id="151" name="traditional-programming.png" descr="traditional-programmin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506358" cy="2384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Knowledge base &amp; rules…"/>
            <p:cNvSpPr txBox="1"/>
            <p:nvPr/>
          </p:nvSpPr>
          <p:spPr>
            <a:xfrm>
              <a:off x="8365772" y="921445"/>
              <a:ext cx="3710170" cy="138816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ctr">
              <a:spAutoFit/>
            </a:bodyPr>
            <a:lstStyle/>
            <a:p>
              <a:pPr marL="63500" marR="63500" indent="-25400" algn="l">
                <a:defRPr sz="2400" b="0"/>
              </a:pPr>
              <a:r>
                <a:t>Knowledge base &amp; rules</a:t>
              </a:r>
            </a:p>
            <a:p>
              <a:pPr marL="63500" marR="63500" indent="-25400" algn="l">
                <a:defRPr sz="2400" b="0"/>
              </a:pPr>
              <a:r>
                <a:t>Expert systems</a:t>
              </a:r>
            </a:p>
            <a:p>
              <a:pPr marL="63500" marR="63500" indent="-25400" algn="l">
                <a:defRPr sz="2400"/>
              </a:pPr>
              <a:r>
                <a:t>Human input</a:t>
              </a:r>
            </a:p>
          </p:txBody>
        </p:sp>
      </p:grpSp>
      <p:pic>
        <p:nvPicPr>
          <p:cNvPr id="154" name="decision-tree-airline.png" descr="decision-tree-air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847102"/>
            <a:ext cx="11099800" cy="236514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423521" y="6086217"/>
            <a:ext cx="12157758" cy="2802948"/>
            <a:chOff x="0" y="0"/>
            <a:chExt cx="12157756" cy="2802946"/>
          </a:xfrm>
        </p:grpSpPr>
        <p:pic>
          <p:nvPicPr>
            <p:cNvPr id="156" name="expert-system.png" descr="expert-system.png"/>
            <p:cNvPicPr>
              <a:picLocks noChangeAspect="1"/>
            </p:cNvPicPr>
            <p:nvPr/>
          </p:nvPicPr>
          <p:blipFill>
            <a:blip r:embed="rId5"/>
            <a:srcRect r="8318"/>
            <a:stretch>
              <a:fillRect/>
            </a:stretch>
          </p:blipFill>
          <p:spPr>
            <a:xfrm>
              <a:off x="0" y="0"/>
              <a:ext cx="12157757" cy="1515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" name="Source: Machine Learning for an Expert System to Predict Preterm Birth Risk , Woolery et al. (1994)"/>
            <p:cNvSpPr txBox="1"/>
            <p:nvPr/>
          </p:nvSpPr>
          <p:spPr>
            <a:xfrm>
              <a:off x="399196" y="2478436"/>
              <a:ext cx="9116670" cy="324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Source: </a:t>
              </a:r>
              <a:r>
                <a:rPr u="sng">
                  <a:hlinkClick r:id="rId6"/>
                </a:rPr>
                <a:t>Machine Learning for an Expert System to Predict Preterm Birth Risk </a:t>
              </a:r>
              <a:r>
                <a:t>, Woolery et al. (1994)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330151" y="6073517"/>
            <a:ext cx="12076379" cy="2232197"/>
            <a:chOff x="0" y="0"/>
            <a:chExt cx="12076377" cy="2232196"/>
          </a:xfrm>
        </p:grpSpPr>
        <p:pic>
          <p:nvPicPr>
            <p:cNvPr id="159" name="machine-learning.png" descr="machine-learning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509000" cy="2232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Features and result…"/>
            <p:cNvSpPr txBox="1"/>
            <p:nvPr/>
          </p:nvSpPr>
          <p:spPr>
            <a:xfrm>
              <a:off x="8367977" y="707393"/>
              <a:ext cx="3708401" cy="138816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ctr">
              <a:spAutoFit/>
            </a:bodyPr>
            <a:lstStyle/>
            <a:p>
              <a:pPr marL="63500" marR="63500" indent="-25400" algn="l">
                <a:defRPr sz="2400" b="0"/>
              </a:pPr>
              <a:r>
                <a:t>Features and result</a:t>
              </a:r>
            </a:p>
            <a:p>
              <a:pPr marL="63500" marR="63500" indent="-25400" algn="l">
                <a:defRPr sz="2400" b="0"/>
              </a:pPr>
              <a:r>
                <a:t>‘Decision’ system</a:t>
              </a:r>
            </a:p>
            <a:p>
              <a:pPr marL="63500" marR="63500" indent="-25400" algn="l">
                <a:defRPr sz="2400"/>
              </a:pPr>
              <a:r>
                <a:t>Limited human input</a:t>
              </a:r>
            </a:p>
          </p:txBody>
        </p:sp>
      </p:grpSp>
      <p:pic>
        <p:nvPicPr>
          <p:cNvPr id="162" name="large-decision-tree.png" descr="large-decision-tre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708" y="0"/>
            <a:ext cx="3301384" cy="97536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4" animBg="1" advAuto="0"/>
      <p:bldP spid="154" grpId="5" animBg="1" advAuto="0"/>
      <p:bldP spid="154" grpId="6" animBg="1" advAuto="0"/>
      <p:bldP spid="158" grpId="1" animBg="1" advAuto="0"/>
      <p:bldP spid="158" grpId="2" animBg="1" advAuto="0"/>
      <p:bldP spid="161" grpId="3" animBg="1" advAuto="0"/>
      <p:bldP spid="161" grpId="7" animBg="1" advAuto="0"/>
      <p:bldP spid="162" grpId="8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</a:t>
            </a:r>
          </a:p>
        </p:txBody>
      </p:sp>
      <p:sp>
        <p:nvSpPr>
          <p:cNvPr id="167" name="Learning tasks are often broken into two broad categories, supervised or unsupervised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274320" indent="-274320" defTabSz="467359">
              <a:spcBef>
                <a:spcPts val="2500"/>
              </a:spcBef>
              <a:defRPr sz="2240"/>
            </a:pPr>
            <a:r>
              <a:t>Learning tasks are often broken into two broad categories, </a:t>
            </a:r>
            <a:r>
              <a:rPr b="1"/>
              <a:t>supervised</a:t>
            </a:r>
            <a:r>
              <a:t> or </a:t>
            </a:r>
            <a:r>
              <a:rPr b="1"/>
              <a:t>unsupervised</a:t>
            </a:r>
            <a:r>
              <a:t>.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In </a:t>
            </a:r>
            <a:r>
              <a:rPr b="1"/>
              <a:t>supervised</a:t>
            </a:r>
            <a:r>
              <a:t> learning we train using the expected output.</a:t>
            </a:r>
          </a:p>
          <a:p>
            <a:pPr marL="548640" lvl="1" indent="-274320" defTabSz="467359">
              <a:spcBef>
                <a:spcPts val="2500"/>
              </a:spcBef>
              <a:defRPr sz="2240"/>
            </a:pPr>
            <a:r>
              <a:rPr b="1"/>
              <a:t>Regression</a:t>
            </a:r>
          </a:p>
          <a:p>
            <a:pPr marL="548640" lvl="1" indent="-274320" defTabSz="467359">
              <a:spcBef>
                <a:spcPts val="2500"/>
              </a:spcBef>
              <a:defRPr sz="2240"/>
            </a:pPr>
            <a:r>
              <a:rPr b="1"/>
              <a:t>Classification</a:t>
            </a:r>
            <a:r>
              <a:t>.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In </a:t>
            </a:r>
            <a:r>
              <a:rPr b="1"/>
              <a:t>unsupervised</a:t>
            </a:r>
            <a:r>
              <a:t> learning the expected output is not provided (or does not exist) during training. Instead we rely on the </a:t>
            </a:r>
            <a:r>
              <a:rPr i="1"/>
              <a:t>similarity</a:t>
            </a:r>
            <a:r>
              <a:t> of data points.</a:t>
            </a:r>
          </a:p>
          <a:p>
            <a:pPr marL="548640" lvl="1" indent="-274320" defTabSz="467359">
              <a:spcBef>
                <a:spcPts val="2500"/>
              </a:spcBef>
              <a:defRPr sz="2240" b="1"/>
            </a:pPr>
            <a:r>
              <a:t>Clustering</a:t>
            </a:r>
          </a:p>
          <a:p>
            <a:pPr marL="548640" lvl="1" indent="-274320" defTabSz="467359">
              <a:spcBef>
                <a:spcPts val="2500"/>
              </a:spcBef>
              <a:defRPr sz="2240" b="1"/>
            </a:pPr>
            <a:r>
              <a:t>Dimensionality reduction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Machine learning has many good models but most require some manual work (feature engineering) to perform.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ml_vs_dl.png" descr="ml_vs_d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14" y="946536"/>
            <a:ext cx="9088172" cy="737996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ource: Deep Learning, Ian Goodfellow and Yoshua Bengio and Aaron Courville"/>
          <p:cNvSpPr txBox="1"/>
          <p:nvPr/>
        </p:nvSpPr>
        <p:spPr>
          <a:xfrm>
            <a:off x="2557917" y="8802925"/>
            <a:ext cx="7560769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/>
            </a:r>
            <a:br/>
            <a:r>
              <a:t>Source: </a:t>
            </a:r>
            <a:r>
              <a:rPr u="sng">
                <a:hlinkClick r:id="rId3"/>
              </a:rPr>
              <a:t>Deep Learning, Ian Goodfellow and Yoshua Bengio and Aaron Courville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ierarchy.png" descr="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632" y="39400"/>
            <a:ext cx="6276424" cy="86893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ource: Deep Learning, Ian Goodfellow and Yoshua Bengio and Aaron Courville"/>
          <p:cNvSpPr txBox="1"/>
          <p:nvPr/>
        </p:nvSpPr>
        <p:spPr>
          <a:xfrm>
            <a:off x="2557917" y="8923575"/>
            <a:ext cx="7560769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 </a:t>
            </a:r>
            <a:r>
              <a:rPr u="sng">
                <a:hlinkClick r:id="rId4"/>
              </a:rPr>
              <a:t>Deep Learning, Ian Goodfellow and Yoshua Bengio and Aaron Courville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hat is deep learn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deep learning?</a:t>
            </a:r>
          </a:p>
        </p:txBody>
      </p:sp>
      <p:pic>
        <p:nvPicPr>
          <p:cNvPr id="178" name="ml_vs_dl.png" descr="ml_vs_d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68" y="2707178"/>
            <a:ext cx="10863264" cy="533931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ource: Alex, D., 2017: Difference between Machine Learning and Deep Learning."/>
          <p:cNvSpPr txBox="1"/>
          <p:nvPr/>
        </p:nvSpPr>
        <p:spPr>
          <a:xfrm>
            <a:off x="3153283" y="8750020"/>
            <a:ext cx="6698235" cy="50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3000"/>
              </a:lnSpc>
              <a:defRPr sz="1400" b="0"/>
            </a:pPr>
            <a:r>
              <a:t>Source: Alex, D., 2017: </a:t>
            </a:r>
            <a:r>
              <a:rPr u="sng">
                <a:hlinkClick r:id="rId4"/>
              </a:rPr>
              <a:t>Difference between Machine Learning and Deep Learning.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uccess of deep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Success of deep learning</a:t>
            </a:r>
          </a:p>
        </p:txBody>
      </p:sp>
      <p:sp>
        <p:nvSpPr>
          <p:cNvPr id="184" name="Machine translation…"/>
          <p:cNvSpPr txBox="1">
            <a:spLocks noGrp="1"/>
          </p:cNvSpPr>
          <p:nvPr>
            <p:ph type="body" idx="1"/>
          </p:nvPr>
        </p:nvSpPr>
        <p:spPr>
          <a:xfrm>
            <a:off x="1130300" y="2597150"/>
            <a:ext cx="8910985" cy="6286500"/>
          </a:xfrm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Machine translation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Speech recognition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Language recognition based on characters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Image classification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Image screen caption generation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Recommender systems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Drug design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...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uccess of deep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Success of deep learning</a:t>
            </a:r>
          </a:p>
        </p:txBody>
      </p:sp>
      <p:pic>
        <p:nvPicPr>
          <p:cNvPr id="187" name="style_transfer.png" descr="style_transf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553" y="2003071"/>
            <a:ext cx="8991694" cy="674168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tyle transfer Source: https://ai.googleblog.com/2016/10/supercharging-style-transfer.html"/>
          <p:cNvSpPr txBox="1"/>
          <p:nvPr/>
        </p:nvSpPr>
        <p:spPr>
          <a:xfrm>
            <a:off x="2957220" y="9045244"/>
            <a:ext cx="7090360" cy="55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Style transfer</a:t>
            </a:r>
            <a:br/>
            <a:r>
              <a:t>Source: </a:t>
            </a:r>
            <a:r>
              <a:rPr u="sng">
                <a:hlinkClick r:id="rId4"/>
              </a:rPr>
              <a:t>https://ai.googleblog.com/2016/10/supercharging-style-transfer.html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uccess of deep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Success of deep learning</a:t>
            </a:r>
          </a:p>
        </p:txBody>
      </p:sp>
      <p:sp>
        <p:nvSpPr>
          <p:cNvPr id="193" name="Image to image Source: https://phillipi.github.io/pix2pix/"/>
          <p:cNvSpPr txBox="1"/>
          <p:nvPr/>
        </p:nvSpPr>
        <p:spPr>
          <a:xfrm>
            <a:off x="4631283" y="9045244"/>
            <a:ext cx="3742234" cy="55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Image to image</a:t>
            </a:r>
            <a:br/>
            <a:r>
              <a:t>Source: </a:t>
            </a:r>
            <a:r>
              <a:rPr u="sng">
                <a:hlinkClick r:id="rId3"/>
              </a:rPr>
              <a:t>https://phillipi.github.io/pix2pix/</a:t>
            </a:r>
          </a:p>
        </p:txBody>
      </p:sp>
      <p:pic>
        <p:nvPicPr>
          <p:cNvPr id="194" name="pix2pix.png" descr="pix2p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09" y="2627308"/>
            <a:ext cx="12212382" cy="4498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uccess of deep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Success of deep learning</a:t>
            </a:r>
          </a:p>
        </p:txBody>
      </p:sp>
      <p:sp>
        <p:nvSpPr>
          <p:cNvPr id="199" name="Deep reinforcement learning Source: https://deepmind.com/blog/alphastar-mastering-real-time-strategy-game-starcraft-ii/#gif-264"/>
          <p:cNvSpPr txBox="1"/>
          <p:nvPr/>
        </p:nvSpPr>
        <p:spPr>
          <a:xfrm>
            <a:off x="1838401" y="9045244"/>
            <a:ext cx="9327998" cy="55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Deep reinforcement learning</a:t>
            </a:r>
            <a:br/>
            <a:r>
              <a:t>Source: </a:t>
            </a:r>
            <a:r>
              <a:rPr u="sng">
                <a:hlinkClick r:id="rId3"/>
              </a:rPr>
              <a:t>https://deepmind.com/blog/alphastar-mastering-real-time-strategy-game-starcraft-ii/#gif-264</a:t>
            </a:r>
          </a:p>
        </p:txBody>
      </p:sp>
      <p:pic>
        <p:nvPicPr>
          <p:cNvPr id="200" name="sc2_agent.gif" descr="sc2_agent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5271" y="2441022"/>
            <a:ext cx="11194258" cy="629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RFsa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SURFsara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603500"/>
            <a:ext cx="11811000" cy="599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18E44-3036-1045-972F-D17AF236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Success</a:t>
            </a:r>
            <a:r>
              <a:rPr lang="nl-NL" dirty="0"/>
              <a:t> of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endParaRPr lang="nl-NL" dirty="0"/>
          </a:p>
        </p:txBody>
      </p:sp>
      <p:pic>
        <p:nvPicPr>
          <p:cNvPr id="4" name="Online Media 3" descr="030-pgan-chestxray-preset-v2-4gpus-fp32-train.mp4">
            <a:hlinkClick r:id="" action="ppaction://media"/>
            <a:extLst>
              <a:ext uri="{FF2B5EF4-FFF2-40B4-BE49-F238E27FC236}">
                <a16:creationId xmlns="" xmlns:a16="http://schemas.microsoft.com/office/drawing/2014/main" id="{057982C5-A2D3-0F4F-8E3C-025CB3385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0604" y="2413000"/>
            <a:ext cx="10183223" cy="67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2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eep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learning</a:t>
            </a:r>
          </a:p>
        </p:txBody>
      </p:sp>
      <p:sp>
        <p:nvSpPr>
          <p:cNvPr id="205" name="Deep learning is based on neural networks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99200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r>
              <a:t>Deep learning is based on neural networks</a:t>
            </a:r>
          </a:p>
        </p:txBody>
      </p:sp>
      <p:pic>
        <p:nvPicPr>
          <p:cNvPr id="206" name="neural_net2.jpg" descr="neural_ne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74" y="3677885"/>
            <a:ext cx="9692452" cy="475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What is a neural net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What is a neural network?</a:t>
            </a:r>
          </a:p>
        </p:txBody>
      </p:sp>
      <p:sp>
        <p:nvSpPr>
          <p:cNvPr id="209" name="Circle"/>
          <p:cNvSpPr/>
          <p:nvPr/>
        </p:nvSpPr>
        <p:spPr>
          <a:xfrm>
            <a:off x="3969477" y="3229121"/>
            <a:ext cx="1297203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0" name="Circle"/>
          <p:cNvSpPr/>
          <p:nvPr/>
        </p:nvSpPr>
        <p:spPr>
          <a:xfrm>
            <a:off x="7738119" y="3229121"/>
            <a:ext cx="1297204" cy="129720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Circle"/>
          <p:cNvSpPr/>
          <p:nvPr/>
        </p:nvSpPr>
        <p:spPr>
          <a:xfrm>
            <a:off x="3969477" y="6201406"/>
            <a:ext cx="1297203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5464958" y="3877722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Line"/>
          <p:cNvSpPr/>
          <p:nvPr/>
        </p:nvSpPr>
        <p:spPr>
          <a:xfrm flipV="1">
            <a:off x="5313278" y="4457207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Neuron"/>
          <p:cNvSpPr txBox="1"/>
          <p:nvPr/>
        </p:nvSpPr>
        <p:spPr>
          <a:xfrm>
            <a:off x="7580201" y="2327688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Neuron</a:t>
            </a:r>
          </a:p>
        </p:txBody>
      </p:sp>
      <p:sp>
        <p:nvSpPr>
          <p:cNvPr id="215" name="Neuron"/>
          <p:cNvSpPr txBox="1"/>
          <p:nvPr/>
        </p:nvSpPr>
        <p:spPr>
          <a:xfrm>
            <a:off x="3811558" y="2327688"/>
            <a:ext cx="1613041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Neuron</a:t>
            </a:r>
          </a:p>
        </p:txBody>
      </p:sp>
      <p:sp>
        <p:nvSpPr>
          <p:cNvPr id="216" name="Neuron"/>
          <p:cNvSpPr txBox="1"/>
          <p:nvPr/>
        </p:nvSpPr>
        <p:spPr>
          <a:xfrm>
            <a:off x="3811558" y="7926232"/>
            <a:ext cx="1613041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Neuron</a:t>
            </a:r>
          </a:p>
        </p:txBody>
      </p:sp>
      <p:sp>
        <p:nvSpPr>
          <p:cNvPr id="217" name="Edges"/>
          <p:cNvSpPr txBox="1"/>
          <p:nvPr/>
        </p:nvSpPr>
        <p:spPr>
          <a:xfrm>
            <a:off x="5695880" y="4206279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929292"/>
                </a:solidFill>
              </a:defRPr>
            </a:lvl1pPr>
          </a:lstStyle>
          <a:p>
            <a:r>
              <a:t>Edges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398797" y="2244106"/>
            <a:ext cx="6207206" cy="7227783"/>
            <a:chOff x="0" y="0"/>
            <a:chExt cx="6207205" cy="7227782"/>
          </a:xfrm>
        </p:grpSpPr>
        <p:sp>
          <p:nvSpPr>
            <p:cNvPr id="218" name="Layer 1"/>
            <p:cNvSpPr/>
            <p:nvPr/>
          </p:nvSpPr>
          <p:spPr>
            <a:xfrm>
              <a:off x="0" y="0"/>
              <a:ext cx="2438563" cy="7227783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9700" tIns="139700" rIns="139700" bIns="139700" numCol="1" anchor="b">
              <a:no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r>
                <a:t>Layer 1</a:t>
              </a:r>
            </a:p>
          </p:txBody>
        </p:sp>
        <p:sp>
          <p:nvSpPr>
            <p:cNvPr id="219" name="Layer 2"/>
            <p:cNvSpPr/>
            <p:nvPr/>
          </p:nvSpPr>
          <p:spPr>
            <a:xfrm>
              <a:off x="3768642" y="0"/>
              <a:ext cx="2438564" cy="7227783"/>
            </a:xfrm>
            <a:prstGeom prst="rect">
              <a:avLst/>
            </a:prstGeom>
            <a:noFill/>
            <a:ln w="38100" cap="flat">
              <a:solidFill>
                <a:srgbClr val="81D45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9700" tIns="139700" rIns="139700" bIns="139700" numCol="1" anchor="b">
              <a:noAutofit/>
            </a:bodyPr>
            <a:lstStyle>
              <a:lvl1pPr>
                <a:defRPr sz="3200">
                  <a:solidFill>
                    <a:srgbClr val="81D453"/>
                  </a:solidFill>
                </a:defRPr>
              </a:lvl1pPr>
            </a:lstStyle>
            <a:p>
              <a:r>
                <a:t>Layer 2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 single neu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single neuron</a:t>
            </a:r>
          </a:p>
        </p:txBody>
      </p:sp>
      <p:sp>
        <p:nvSpPr>
          <p:cNvPr id="225" name="Circle"/>
          <p:cNvSpPr/>
          <p:nvPr/>
        </p:nvSpPr>
        <p:spPr>
          <a:xfrm>
            <a:off x="1175477" y="3605656"/>
            <a:ext cx="1297204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" name="Circle"/>
          <p:cNvSpPr/>
          <p:nvPr/>
        </p:nvSpPr>
        <p:spPr>
          <a:xfrm>
            <a:off x="4948582" y="3028111"/>
            <a:ext cx="2452293" cy="24522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2670958" y="4254257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flipV="1">
            <a:off x="2519278" y="4833742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9" name="Weights"/>
          <p:cNvSpPr txBox="1"/>
          <p:nvPr/>
        </p:nvSpPr>
        <p:spPr>
          <a:xfrm>
            <a:off x="2901880" y="4419918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929292"/>
                </a:solidFill>
              </a:defRPr>
            </a:lvl1pPr>
          </a:lstStyle>
          <a:p>
            <a:r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Equation"/>
              <p:cNvSpPr txBox="1"/>
              <p:nvPr/>
            </p:nvSpPr>
            <p:spPr>
              <a:xfrm>
                <a:off x="1633037" y="4145891"/>
                <a:ext cx="382083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4145891"/>
                <a:ext cx="382083" cy="368959"/>
              </a:xfrm>
              <a:prstGeom prst="rect">
                <a:avLst/>
              </a:prstGeom>
              <a:blipFill>
                <a:blip r:embed="rId3"/>
                <a:stretch>
                  <a:fillRect l="-32258" r="-58065" b="-935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Circle"/>
          <p:cNvSpPr/>
          <p:nvPr/>
        </p:nvSpPr>
        <p:spPr>
          <a:xfrm>
            <a:off x="1175477" y="6712922"/>
            <a:ext cx="1297204" cy="12972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Equation"/>
              <p:cNvSpPr txBox="1"/>
              <p:nvPr/>
            </p:nvSpPr>
            <p:spPr>
              <a:xfrm>
                <a:off x="1633037" y="7253158"/>
                <a:ext cx="4175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7253158"/>
                <a:ext cx="417525" cy="368959"/>
              </a:xfrm>
              <a:prstGeom prst="rect">
                <a:avLst/>
              </a:prstGeom>
              <a:blipFill>
                <a:blip r:embed="rId4"/>
                <a:stretch>
                  <a:fillRect l="-30303" r="-51515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Equation"/>
              <p:cNvSpPr txBox="1"/>
              <p:nvPr/>
            </p:nvSpPr>
            <p:spPr>
              <a:xfrm>
                <a:off x="3469076" y="3719638"/>
                <a:ext cx="478629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23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76" y="3719638"/>
                <a:ext cx="478629" cy="368959"/>
              </a:xfrm>
              <a:prstGeom prst="rect">
                <a:avLst/>
              </a:prstGeom>
              <a:blipFill>
                <a:blip r:embed="rId5"/>
                <a:stretch>
                  <a:fillRect l="-23077" r="-46154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Equation"/>
              <p:cNvSpPr txBox="1"/>
              <p:nvPr/>
            </p:nvSpPr>
            <p:spPr>
              <a:xfrm>
                <a:off x="3867010" y="5909899"/>
                <a:ext cx="5089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2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0" y="5909899"/>
                <a:ext cx="508925" cy="368959"/>
              </a:xfrm>
              <a:prstGeom prst="rect">
                <a:avLst/>
              </a:prstGeom>
              <a:blipFill>
                <a:blip r:embed="rId6"/>
                <a:stretch>
                  <a:fillRect l="-21429" r="-38095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Equation"/>
              <p:cNvSpPr txBox="1"/>
              <p:nvPr/>
            </p:nvSpPr>
            <p:spPr>
              <a:xfrm>
                <a:off x="5401661" y="3538399"/>
                <a:ext cx="1560999" cy="14317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661" y="3538399"/>
                <a:ext cx="1560999" cy="1431716"/>
              </a:xfrm>
              <a:prstGeom prst="rect">
                <a:avLst/>
              </a:prstGeom>
              <a:blipFill>
                <a:blip r:embed="rId7"/>
                <a:stretch>
                  <a:fillRect l="-8065" r="-129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Equation"/>
              <p:cNvSpPr txBox="1"/>
              <p:nvPr/>
            </p:nvSpPr>
            <p:spPr>
              <a:xfrm>
                <a:off x="8729231" y="4041508"/>
                <a:ext cx="2475435" cy="4254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/>
              </a:p>
            </p:txBody>
          </p:sp>
        </mc:Choice>
        <mc:Fallback xmlns="">
          <p:sp>
            <p:nvSpPr>
              <p:cNvPr id="23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231" y="4041508"/>
                <a:ext cx="2475435" cy="425499"/>
              </a:xfrm>
              <a:prstGeom prst="rect">
                <a:avLst/>
              </a:prstGeom>
              <a:blipFill>
                <a:blip r:embed="rId8"/>
                <a:stretch>
                  <a:fillRect l="-4592" r="-21429" b="-7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Equation"/>
              <p:cNvSpPr txBox="1"/>
              <p:nvPr/>
            </p:nvSpPr>
            <p:spPr>
              <a:xfrm>
                <a:off x="6240077" y="6094378"/>
                <a:ext cx="1883199" cy="13126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4200"/>
              </a:p>
            </p:txBody>
          </p:sp>
        </mc:Choice>
        <mc:Fallback xmlns="">
          <p:sp>
            <p:nvSpPr>
              <p:cNvPr id="23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77" y="6094378"/>
                <a:ext cx="1883199" cy="1312699"/>
              </a:xfrm>
              <a:prstGeom prst="rect">
                <a:avLst/>
              </a:prstGeom>
              <a:blipFill>
                <a:blip r:embed="rId9"/>
                <a:stretch>
                  <a:fillRect l="-4667" t="-9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Equation"/>
              <p:cNvSpPr txBox="1"/>
              <p:nvPr/>
            </p:nvSpPr>
            <p:spPr>
              <a:xfrm>
                <a:off x="8777051" y="6094378"/>
                <a:ext cx="2379795" cy="13126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4200"/>
              </a:p>
            </p:txBody>
          </p:sp>
        </mc:Choice>
        <mc:Fallback xmlns="">
          <p:sp>
            <p:nvSpPr>
              <p:cNvPr id="23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051" y="6094378"/>
                <a:ext cx="2379795" cy="1312699"/>
              </a:xfrm>
              <a:prstGeom prst="rect">
                <a:avLst/>
              </a:prstGeom>
              <a:blipFill>
                <a:blip r:embed="rId10"/>
                <a:stretch>
                  <a:fillRect l="-3723" t="-19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Equation"/>
              <p:cNvSpPr txBox="1"/>
              <p:nvPr/>
            </p:nvSpPr>
            <p:spPr>
              <a:xfrm>
                <a:off x="5198026" y="8021051"/>
                <a:ext cx="5650259" cy="13126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⊺</m:t>
                          </m:r>
                        </m:sup>
                      </m:sSu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sz="4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sz="4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sz="4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sz="4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sz="4200"/>
              </a:p>
            </p:txBody>
          </p:sp>
        </mc:Choice>
        <mc:Fallback xmlns="">
          <p:sp>
            <p:nvSpPr>
              <p:cNvPr id="2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026" y="8021051"/>
                <a:ext cx="5650259" cy="1312698"/>
              </a:xfrm>
              <a:prstGeom prst="rect">
                <a:avLst/>
              </a:prstGeom>
              <a:blipFill>
                <a:blip r:embed="rId11"/>
                <a:stretch>
                  <a:fillRect l="-2242" t="-962" r="-739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38" grpId="2" animBg="1" advAuto="0"/>
      <p:bldP spid="239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A single neu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single neuron</a:t>
            </a:r>
          </a:p>
        </p:txBody>
      </p:sp>
      <p:sp>
        <p:nvSpPr>
          <p:cNvPr id="244" name="Circle"/>
          <p:cNvSpPr/>
          <p:nvPr/>
        </p:nvSpPr>
        <p:spPr>
          <a:xfrm>
            <a:off x="1175477" y="3605656"/>
            <a:ext cx="1297204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5" name="Circle"/>
          <p:cNvSpPr/>
          <p:nvPr/>
        </p:nvSpPr>
        <p:spPr>
          <a:xfrm>
            <a:off x="4876494" y="2638522"/>
            <a:ext cx="3231470" cy="323147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2670958" y="4254257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 flipV="1">
            <a:off x="2519278" y="4833742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Weights"/>
          <p:cNvSpPr txBox="1"/>
          <p:nvPr/>
        </p:nvSpPr>
        <p:spPr>
          <a:xfrm>
            <a:off x="2901880" y="4419918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929292"/>
                </a:solidFill>
              </a:defRPr>
            </a:lvl1pPr>
          </a:lstStyle>
          <a:p>
            <a:r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Equation"/>
              <p:cNvSpPr txBox="1"/>
              <p:nvPr/>
            </p:nvSpPr>
            <p:spPr>
              <a:xfrm>
                <a:off x="1633037" y="4145891"/>
                <a:ext cx="382083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4145891"/>
                <a:ext cx="382083" cy="368959"/>
              </a:xfrm>
              <a:prstGeom prst="rect">
                <a:avLst/>
              </a:prstGeom>
              <a:blipFill>
                <a:blip r:embed="rId3"/>
                <a:stretch>
                  <a:fillRect l="-32258" r="-58065" b="-935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Circle"/>
          <p:cNvSpPr/>
          <p:nvPr/>
        </p:nvSpPr>
        <p:spPr>
          <a:xfrm>
            <a:off x="1175477" y="6712922"/>
            <a:ext cx="1297204" cy="12972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Equation"/>
              <p:cNvSpPr txBox="1"/>
              <p:nvPr/>
            </p:nvSpPr>
            <p:spPr>
              <a:xfrm>
                <a:off x="1633037" y="7253158"/>
                <a:ext cx="4175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7253158"/>
                <a:ext cx="417525" cy="368959"/>
              </a:xfrm>
              <a:prstGeom prst="rect">
                <a:avLst/>
              </a:prstGeom>
              <a:blipFill>
                <a:blip r:embed="rId4"/>
                <a:stretch>
                  <a:fillRect l="-30303" r="-51515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Equation"/>
              <p:cNvSpPr txBox="1"/>
              <p:nvPr/>
            </p:nvSpPr>
            <p:spPr>
              <a:xfrm>
                <a:off x="3469076" y="3719638"/>
                <a:ext cx="478629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25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76" y="3719638"/>
                <a:ext cx="478629" cy="368959"/>
              </a:xfrm>
              <a:prstGeom prst="rect">
                <a:avLst/>
              </a:prstGeom>
              <a:blipFill>
                <a:blip r:embed="rId5"/>
                <a:stretch>
                  <a:fillRect l="-23077" r="-46154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Equation"/>
              <p:cNvSpPr txBox="1"/>
              <p:nvPr/>
            </p:nvSpPr>
            <p:spPr>
              <a:xfrm>
                <a:off x="3867010" y="5909899"/>
                <a:ext cx="5089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2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0" y="5909899"/>
                <a:ext cx="508925" cy="368959"/>
              </a:xfrm>
              <a:prstGeom prst="rect">
                <a:avLst/>
              </a:prstGeom>
              <a:blipFill>
                <a:blip r:embed="rId6"/>
                <a:stretch>
                  <a:fillRect l="-21429" r="-38095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Equation"/>
              <p:cNvSpPr txBox="1"/>
              <p:nvPr/>
            </p:nvSpPr>
            <p:spPr>
              <a:xfrm>
                <a:off x="5401661" y="3538399"/>
                <a:ext cx="2421200" cy="14317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661" y="3538399"/>
                <a:ext cx="2421200" cy="1431716"/>
              </a:xfrm>
              <a:prstGeom prst="rect">
                <a:avLst/>
              </a:prstGeom>
              <a:blipFill>
                <a:blip r:embed="rId7"/>
                <a:stretch>
                  <a:fillRect l="-5208" r="-140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Equation"/>
              <p:cNvSpPr txBox="1"/>
              <p:nvPr/>
            </p:nvSpPr>
            <p:spPr>
              <a:xfrm>
                <a:off x="8729231" y="4041508"/>
                <a:ext cx="3340180" cy="4980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4200"/>
              </a:p>
            </p:txBody>
          </p:sp>
        </mc:Choice>
        <mc:Fallback xmlns="">
          <p:sp>
            <p:nvSpPr>
              <p:cNvPr id="2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231" y="4041508"/>
                <a:ext cx="3340180" cy="498042"/>
              </a:xfrm>
              <a:prstGeom prst="rect">
                <a:avLst/>
              </a:prstGeom>
              <a:blipFill>
                <a:blip r:embed="rId8"/>
                <a:stretch>
                  <a:fillRect l="-3409" r="-20455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Equation"/>
              <p:cNvSpPr txBox="1"/>
              <p:nvPr/>
            </p:nvSpPr>
            <p:spPr>
              <a:xfrm>
                <a:off x="4781205" y="7966265"/>
                <a:ext cx="7388551" cy="13126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⊺</m:t>
                          </m:r>
                        </m:sup>
                      </m:sSu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sz="4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sz="4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sz="4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−1=1.5</m:t>
                      </m:r>
                    </m:oMath>
                  </m:oMathPara>
                </a14:m>
                <a:endParaRPr sz="4200"/>
              </a:p>
            </p:txBody>
          </p:sp>
        </mc:Choice>
        <mc:Fallback xmlns="">
          <p:sp>
            <p:nvSpPr>
              <p:cNvPr id="25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205" y="7966265"/>
                <a:ext cx="7388551" cy="1312699"/>
              </a:xfrm>
              <a:prstGeom prst="rect">
                <a:avLst/>
              </a:prstGeom>
              <a:blipFill>
                <a:blip r:embed="rId9"/>
                <a:stretch>
                  <a:fillRect l="-1544" r="-73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Circle"/>
          <p:cNvSpPr/>
          <p:nvPr/>
        </p:nvSpPr>
        <p:spPr>
          <a:xfrm>
            <a:off x="5963659" y="6712922"/>
            <a:ext cx="1297204" cy="129720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Equation"/>
              <p:cNvSpPr txBox="1"/>
              <p:nvPr/>
            </p:nvSpPr>
            <p:spPr>
              <a:xfrm>
                <a:off x="6491978" y="7176167"/>
                <a:ext cx="240565" cy="3707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978" y="7176167"/>
                <a:ext cx="240565" cy="370714"/>
              </a:xfrm>
              <a:prstGeom prst="rect">
                <a:avLst/>
              </a:prstGeom>
              <a:blipFill>
                <a:blip r:embed="rId10"/>
                <a:stretch>
                  <a:fillRect l="-70000" r="-90000" b="-8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Line"/>
          <p:cNvSpPr/>
          <p:nvPr/>
        </p:nvSpPr>
        <p:spPr>
          <a:xfrm flipV="1">
            <a:off x="6612260" y="5975234"/>
            <a:ext cx="1" cy="632447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Equation"/>
              <p:cNvSpPr txBox="1"/>
              <p:nvPr/>
            </p:nvSpPr>
            <p:spPr>
              <a:xfrm>
                <a:off x="8729231" y="5004276"/>
                <a:ext cx="1610750" cy="3707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sz="4200"/>
              </a:p>
            </p:txBody>
          </p:sp>
        </mc:Choice>
        <mc:Fallback xmlns=""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231" y="5004276"/>
                <a:ext cx="1610750" cy="370714"/>
              </a:xfrm>
              <a:prstGeom prst="rect">
                <a:avLst/>
              </a:prstGeom>
              <a:blipFill>
                <a:blip r:embed="rId11"/>
                <a:stretch>
                  <a:fillRect l="-10938" r="-15625" b="-8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2" animBg="1" advAuto="0"/>
      <p:bldP spid="260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A single neu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single neuron</a:t>
            </a:r>
          </a:p>
        </p:txBody>
      </p:sp>
      <p:sp>
        <p:nvSpPr>
          <p:cNvPr id="265" name="Circle"/>
          <p:cNvSpPr/>
          <p:nvPr/>
        </p:nvSpPr>
        <p:spPr>
          <a:xfrm>
            <a:off x="1175477" y="3605656"/>
            <a:ext cx="1297204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" name="Circle"/>
          <p:cNvSpPr/>
          <p:nvPr/>
        </p:nvSpPr>
        <p:spPr>
          <a:xfrm>
            <a:off x="4944100" y="2321801"/>
            <a:ext cx="3864914" cy="386491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2670958" y="4254257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 flipV="1">
            <a:off x="2519278" y="4833742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9" name="Weights"/>
          <p:cNvSpPr txBox="1"/>
          <p:nvPr/>
        </p:nvSpPr>
        <p:spPr>
          <a:xfrm>
            <a:off x="2901880" y="4419918"/>
            <a:ext cx="1613040" cy="63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929292"/>
                </a:solidFill>
              </a:defRPr>
            </a:lvl1pPr>
          </a:lstStyle>
          <a:p>
            <a:r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Equation"/>
              <p:cNvSpPr txBox="1"/>
              <p:nvPr/>
            </p:nvSpPr>
            <p:spPr>
              <a:xfrm>
                <a:off x="1633037" y="4145891"/>
                <a:ext cx="382083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4145891"/>
                <a:ext cx="382083" cy="368959"/>
              </a:xfrm>
              <a:prstGeom prst="rect">
                <a:avLst/>
              </a:prstGeom>
              <a:blipFill>
                <a:blip r:embed="rId3"/>
                <a:stretch>
                  <a:fillRect l="-32258" r="-58065" b="-935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Circle"/>
          <p:cNvSpPr/>
          <p:nvPr/>
        </p:nvSpPr>
        <p:spPr>
          <a:xfrm>
            <a:off x="1175477" y="6712922"/>
            <a:ext cx="1297204" cy="12972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Equation"/>
              <p:cNvSpPr txBox="1"/>
              <p:nvPr/>
            </p:nvSpPr>
            <p:spPr>
              <a:xfrm>
                <a:off x="1633037" y="7253158"/>
                <a:ext cx="4175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7253158"/>
                <a:ext cx="417525" cy="368959"/>
              </a:xfrm>
              <a:prstGeom prst="rect">
                <a:avLst/>
              </a:prstGeom>
              <a:blipFill>
                <a:blip r:embed="rId4"/>
                <a:stretch>
                  <a:fillRect l="-30303" r="-51515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Equation"/>
              <p:cNvSpPr txBox="1"/>
              <p:nvPr/>
            </p:nvSpPr>
            <p:spPr>
              <a:xfrm>
                <a:off x="3469076" y="3719638"/>
                <a:ext cx="478629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27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76" y="3719638"/>
                <a:ext cx="478629" cy="368959"/>
              </a:xfrm>
              <a:prstGeom prst="rect">
                <a:avLst/>
              </a:prstGeom>
              <a:blipFill>
                <a:blip r:embed="rId5"/>
                <a:stretch>
                  <a:fillRect l="-23077" r="-46154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Equation"/>
              <p:cNvSpPr txBox="1"/>
              <p:nvPr/>
            </p:nvSpPr>
            <p:spPr>
              <a:xfrm>
                <a:off x="3867010" y="5909899"/>
                <a:ext cx="5089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2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0" y="5909899"/>
                <a:ext cx="508925" cy="368959"/>
              </a:xfrm>
              <a:prstGeom prst="rect">
                <a:avLst/>
              </a:prstGeom>
              <a:blipFill>
                <a:blip r:embed="rId6"/>
                <a:stretch>
                  <a:fillRect l="-21429" r="-38095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5401661" y="3538399"/>
                <a:ext cx="3080902" cy="14317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limUpp>
                        <m:limUpp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661" y="3538399"/>
                <a:ext cx="3080902" cy="1431716"/>
              </a:xfrm>
              <a:prstGeom prst="rect">
                <a:avLst/>
              </a:prstGeom>
              <a:blipFill>
                <a:blip r:embed="rId7"/>
                <a:stretch>
                  <a:fillRect l="-3689" r="-168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Circle"/>
          <p:cNvSpPr/>
          <p:nvPr/>
        </p:nvSpPr>
        <p:spPr>
          <a:xfrm>
            <a:off x="6293510" y="6650399"/>
            <a:ext cx="1297204" cy="1297203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Equation"/>
              <p:cNvSpPr txBox="1"/>
              <p:nvPr/>
            </p:nvSpPr>
            <p:spPr>
              <a:xfrm>
                <a:off x="6821830" y="7113644"/>
                <a:ext cx="240564" cy="3707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30" y="7113644"/>
                <a:ext cx="240564" cy="370714"/>
              </a:xfrm>
              <a:prstGeom prst="rect">
                <a:avLst/>
              </a:prstGeom>
              <a:blipFill>
                <a:blip r:embed="rId8"/>
                <a:stretch>
                  <a:fillRect l="-70000" r="-90000" b="-8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Line"/>
          <p:cNvSpPr/>
          <p:nvPr/>
        </p:nvSpPr>
        <p:spPr>
          <a:xfrm flipV="1">
            <a:off x="6942112" y="6291955"/>
            <a:ext cx="1" cy="253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81" name="Group"/>
          <p:cNvGrpSpPr/>
          <p:nvPr/>
        </p:nvGrpSpPr>
        <p:grpSpPr>
          <a:xfrm>
            <a:off x="708720" y="2546559"/>
            <a:ext cx="11587360" cy="6201735"/>
            <a:chOff x="0" y="0"/>
            <a:chExt cx="11587358" cy="6201733"/>
          </a:xfrm>
        </p:grpSpPr>
        <p:pic>
          <p:nvPicPr>
            <p:cNvPr id="279" name="sigmoid-relu.png" descr="sigmoid-relu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1587359" cy="466048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0" name="Source: Activation Functions in Neural Networks"/>
            <p:cNvSpPr txBox="1"/>
            <p:nvPr/>
          </p:nvSpPr>
          <p:spPr>
            <a:xfrm>
              <a:off x="3470341" y="5864728"/>
              <a:ext cx="4646677" cy="337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Source: </a:t>
              </a:r>
              <a:r>
                <a:rPr u="sng">
                  <a:hlinkClick r:id="rId10"/>
                </a:rPr>
                <a:t>Activation Functions in Neural Networks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236552" y="4161449"/>
            <a:ext cx="6545059" cy="1814249"/>
            <a:chOff x="0" y="0"/>
            <a:chExt cx="6545058" cy="1814247"/>
          </a:xfrm>
        </p:grpSpPr>
        <p:sp>
          <p:nvSpPr>
            <p:cNvPr id="282" name="Rectangle"/>
            <p:cNvSpPr/>
            <p:nvPr/>
          </p:nvSpPr>
          <p:spPr>
            <a:xfrm>
              <a:off x="0" y="0"/>
              <a:ext cx="6545059" cy="18142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Equation"/>
                <p:cNvSpPr txBox="1"/>
                <p:nvPr/>
              </p:nvSpPr>
              <p:spPr>
                <a:xfrm>
                  <a:off x="498031" y="327584"/>
                  <a:ext cx="5513555" cy="11590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(1.5)=</m:t>
                        </m:r>
                        <m:f>
                          <m:fPr>
                            <m:ctrlPr>
                              <a:rPr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sz="4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sz="4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−1.5</m:t>
                                </m:r>
                              </m:sup>
                            </m:sSup>
                          </m:den>
                        </m:f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=0.82</m:t>
                        </m:r>
                      </m:oMath>
                    </m:oMathPara>
                  </a14:m>
                  <a:endParaRPr sz="4200"/>
                </a:p>
              </p:txBody>
            </p:sp>
          </mc:Choice>
          <mc:Fallback xmlns="">
            <p:sp>
              <p:nvSpPr>
                <p:cNvPr id="28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31" y="327584"/>
                  <a:ext cx="5513555" cy="1159079"/>
                </a:xfrm>
                <a:prstGeom prst="rect">
                  <a:avLst/>
                </a:prstGeom>
                <a:blipFill>
                  <a:blip r:embed="rId11"/>
                  <a:stretch>
                    <a:fillRect l="-2299" t="-1075" r="-10345" b="-1720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Group"/>
          <p:cNvGrpSpPr/>
          <p:nvPr/>
        </p:nvGrpSpPr>
        <p:grpSpPr>
          <a:xfrm>
            <a:off x="6223462" y="4161449"/>
            <a:ext cx="6545060" cy="1814249"/>
            <a:chOff x="0" y="0"/>
            <a:chExt cx="6545058" cy="1814247"/>
          </a:xfrm>
        </p:grpSpPr>
        <p:sp>
          <p:nvSpPr>
            <p:cNvPr id="285" name="Rectangle"/>
            <p:cNvSpPr/>
            <p:nvPr/>
          </p:nvSpPr>
          <p:spPr>
            <a:xfrm>
              <a:off x="0" y="0"/>
              <a:ext cx="6545059" cy="18142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Equation"/>
                <p:cNvSpPr txBox="1"/>
                <p:nvPr/>
              </p:nvSpPr>
              <p:spPr>
                <a:xfrm>
                  <a:off x="484646" y="676161"/>
                  <a:ext cx="5575766" cy="46192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(1.5)=</m:t>
                        </m:r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(0,1.5)=1.5</m:t>
                        </m:r>
                      </m:oMath>
                    </m:oMathPara>
                  </a14:m>
                  <a:endParaRPr sz="4200"/>
                </a:p>
              </p:txBody>
            </p:sp>
          </mc:Choice>
          <mc:Fallback xmlns="">
            <p:sp>
              <p:nvSpPr>
                <p:cNvPr id="28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46" y="676161"/>
                  <a:ext cx="5575766" cy="461926"/>
                </a:xfrm>
                <a:prstGeom prst="rect">
                  <a:avLst/>
                </a:prstGeom>
                <a:blipFill>
                  <a:blip r:embed="rId12"/>
                  <a:stretch>
                    <a:fillRect l="-2506" r="-13667" b="-8918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animBg="1" advAuto="0"/>
      <p:bldP spid="284" grpId="2" animBg="1" advAuto="0"/>
      <p:bldP spid="284" grpId="3" animBg="1" advAuto="0"/>
      <p:bldP spid="287" grpId="4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Prediction</a:t>
            </a:r>
          </a:p>
        </p:txBody>
      </p:sp>
      <p:sp>
        <p:nvSpPr>
          <p:cNvPr id="292" name="Circle"/>
          <p:cNvSpPr/>
          <p:nvPr/>
        </p:nvSpPr>
        <p:spPr>
          <a:xfrm>
            <a:off x="1175477" y="3605656"/>
            <a:ext cx="1297204" cy="12972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Circle"/>
          <p:cNvSpPr/>
          <p:nvPr/>
        </p:nvSpPr>
        <p:spPr>
          <a:xfrm>
            <a:off x="4948582" y="2753473"/>
            <a:ext cx="3153794" cy="315379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Line"/>
          <p:cNvSpPr/>
          <p:nvPr/>
        </p:nvSpPr>
        <p:spPr>
          <a:xfrm>
            <a:off x="2670958" y="4254257"/>
            <a:ext cx="2074865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 flipV="1">
            <a:off x="2519278" y="4833742"/>
            <a:ext cx="2394761" cy="1957203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Equation"/>
              <p:cNvSpPr txBox="1"/>
              <p:nvPr/>
            </p:nvSpPr>
            <p:spPr>
              <a:xfrm>
                <a:off x="1633037" y="4145891"/>
                <a:ext cx="382083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4145891"/>
                <a:ext cx="382083" cy="368959"/>
              </a:xfrm>
              <a:prstGeom prst="rect">
                <a:avLst/>
              </a:prstGeom>
              <a:blipFill>
                <a:blip r:embed="rId3"/>
                <a:stretch>
                  <a:fillRect l="-32258" r="-58065" b="-935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" name="Circle"/>
          <p:cNvSpPr/>
          <p:nvPr/>
        </p:nvSpPr>
        <p:spPr>
          <a:xfrm>
            <a:off x="1175477" y="6712922"/>
            <a:ext cx="1297204" cy="129720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Equation"/>
              <p:cNvSpPr txBox="1"/>
              <p:nvPr/>
            </p:nvSpPr>
            <p:spPr>
              <a:xfrm>
                <a:off x="1633037" y="7253158"/>
                <a:ext cx="4175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37" y="7253158"/>
                <a:ext cx="417525" cy="368959"/>
              </a:xfrm>
              <a:prstGeom prst="rect">
                <a:avLst/>
              </a:prstGeom>
              <a:blipFill>
                <a:blip r:embed="rId4"/>
                <a:stretch>
                  <a:fillRect l="-30303" r="-51515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Equation"/>
              <p:cNvSpPr txBox="1"/>
              <p:nvPr/>
            </p:nvSpPr>
            <p:spPr>
              <a:xfrm>
                <a:off x="3469076" y="3719638"/>
                <a:ext cx="478629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76" y="3719638"/>
                <a:ext cx="478629" cy="368959"/>
              </a:xfrm>
              <a:prstGeom prst="rect">
                <a:avLst/>
              </a:prstGeom>
              <a:blipFill>
                <a:blip r:embed="rId5"/>
                <a:stretch>
                  <a:fillRect l="-23077" r="-46154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Equation"/>
              <p:cNvSpPr txBox="1"/>
              <p:nvPr/>
            </p:nvSpPr>
            <p:spPr>
              <a:xfrm>
                <a:off x="3867010" y="5909899"/>
                <a:ext cx="508925" cy="3689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42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3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0" y="5909899"/>
                <a:ext cx="508925" cy="368959"/>
              </a:xfrm>
              <a:prstGeom prst="rect">
                <a:avLst/>
              </a:prstGeom>
              <a:blipFill>
                <a:blip r:embed="rId6"/>
                <a:stretch>
                  <a:fillRect l="-21429" r="-38095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Equation"/>
              <p:cNvSpPr txBox="1"/>
              <p:nvPr/>
            </p:nvSpPr>
            <p:spPr>
              <a:xfrm>
                <a:off x="5401679" y="3636620"/>
                <a:ext cx="2421200" cy="14317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42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679" y="3636620"/>
                <a:ext cx="2421200" cy="1431716"/>
              </a:xfrm>
              <a:prstGeom prst="rect">
                <a:avLst/>
              </a:prstGeom>
              <a:blipFill>
                <a:blip r:embed="rId7"/>
                <a:stretch>
                  <a:fillRect l="-5208" r="-140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" name="Circle"/>
          <p:cNvSpPr/>
          <p:nvPr/>
        </p:nvSpPr>
        <p:spPr>
          <a:xfrm>
            <a:off x="5876878" y="6892144"/>
            <a:ext cx="1297203" cy="1297203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Equation"/>
              <p:cNvSpPr txBox="1"/>
              <p:nvPr/>
            </p:nvSpPr>
            <p:spPr>
              <a:xfrm>
                <a:off x="6405197" y="7355389"/>
                <a:ext cx="240564" cy="3707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42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97" y="7355389"/>
                <a:ext cx="240564" cy="370714"/>
              </a:xfrm>
              <a:prstGeom prst="rect">
                <a:avLst/>
              </a:prstGeom>
              <a:blipFill>
                <a:blip r:embed="rId8"/>
                <a:stretch>
                  <a:fillRect l="-78947" r="-94737" b="-9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Line"/>
          <p:cNvSpPr/>
          <p:nvPr/>
        </p:nvSpPr>
        <p:spPr>
          <a:xfrm flipV="1">
            <a:off x="6525479" y="6012509"/>
            <a:ext cx="1" cy="774395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10" name="Group"/>
          <p:cNvGrpSpPr/>
          <p:nvPr/>
        </p:nvGrpSpPr>
        <p:grpSpPr>
          <a:xfrm>
            <a:off x="8727354" y="3153024"/>
            <a:ext cx="2202466" cy="2202467"/>
            <a:chOff x="0" y="0"/>
            <a:chExt cx="2202465" cy="2202465"/>
          </a:xfrm>
        </p:grpSpPr>
        <p:sp>
          <p:nvSpPr>
            <p:cNvPr id="305" name="Line"/>
            <p:cNvSpPr/>
            <p:nvPr/>
          </p:nvSpPr>
          <p:spPr>
            <a:xfrm flipH="1" flipV="1">
              <a:off x="0" y="1101232"/>
              <a:ext cx="2202466" cy="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H="1">
              <a:off x="1101232" y="0"/>
              <a:ext cx="1" cy="2202466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289291" y="1686634"/>
              <a:ext cx="832511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Line"/>
            <p:cNvSpPr/>
            <p:nvPr/>
          </p:nvSpPr>
          <p:spPr>
            <a:xfrm>
              <a:off x="1079138" y="520129"/>
              <a:ext cx="832511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 flipH="1">
              <a:off x="1101232" y="512557"/>
              <a:ext cx="1" cy="1177352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11" name="Circle"/>
          <p:cNvSpPr/>
          <p:nvPr/>
        </p:nvSpPr>
        <p:spPr>
          <a:xfrm>
            <a:off x="11554797" y="3781421"/>
            <a:ext cx="945671" cy="945672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Equation"/>
              <p:cNvSpPr txBox="1"/>
              <p:nvPr/>
            </p:nvSpPr>
            <p:spPr>
              <a:xfrm>
                <a:off x="11863228" y="4023425"/>
                <a:ext cx="328808" cy="4616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3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3228" y="4023425"/>
                <a:ext cx="328808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inputs"/>
          <p:cNvSpPr txBox="1"/>
          <p:nvPr/>
        </p:nvSpPr>
        <p:spPr>
          <a:xfrm>
            <a:off x="1276695" y="8294589"/>
            <a:ext cx="1173252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t>inputs</a:t>
            </a:r>
          </a:p>
        </p:txBody>
      </p:sp>
      <p:sp>
        <p:nvSpPr>
          <p:cNvPr id="314" name="weights"/>
          <p:cNvSpPr txBox="1"/>
          <p:nvPr/>
        </p:nvSpPr>
        <p:spPr>
          <a:xfrm>
            <a:off x="2812955" y="8294589"/>
            <a:ext cx="1454281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929292"/>
                </a:solidFill>
              </a:defRPr>
            </a:lvl1pPr>
          </a:lstStyle>
          <a:p>
            <a:r>
              <a:t>weights</a:t>
            </a:r>
          </a:p>
        </p:txBody>
      </p:sp>
      <p:sp>
        <p:nvSpPr>
          <p:cNvPr id="315" name="summation + bias"/>
          <p:cNvSpPr txBox="1"/>
          <p:nvPr/>
        </p:nvSpPr>
        <p:spPr>
          <a:xfrm>
            <a:off x="5050720" y="8294589"/>
            <a:ext cx="3155300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/>
                </a:solidFill>
              </a:defRPr>
            </a:pPr>
            <a:r>
              <a:t>summation </a:t>
            </a:r>
            <a:r>
              <a:rPr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rPr>
              <a:t>+ bias</a:t>
            </a:r>
          </a:p>
        </p:txBody>
      </p:sp>
      <p:sp>
        <p:nvSpPr>
          <p:cNvPr id="316" name="activation"/>
          <p:cNvSpPr txBox="1"/>
          <p:nvPr/>
        </p:nvSpPr>
        <p:spPr>
          <a:xfrm>
            <a:off x="8917682" y="8294589"/>
            <a:ext cx="1781970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chemeClr val="accent6"/>
                </a:solidFill>
              </a:defRPr>
            </a:lvl1pPr>
          </a:lstStyle>
          <a:p>
            <a:r>
              <a:t>activation</a:t>
            </a:r>
          </a:p>
        </p:txBody>
      </p:sp>
      <p:sp>
        <p:nvSpPr>
          <p:cNvPr id="317" name="output"/>
          <p:cNvSpPr txBox="1"/>
          <p:nvPr/>
        </p:nvSpPr>
        <p:spPr>
          <a:xfrm>
            <a:off x="11411313" y="8294589"/>
            <a:ext cx="1232639" cy="5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  <p:sp>
        <p:nvSpPr>
          <p:cNvPr id="318" name="Line"/>
          <p:cNvSpPr/>
          <p:nvPr/>
        </p:nvSpPr>
        <p:spPr>
          <a:xfrm>
            <a:off x="8175551" y="4254257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9" name="Line"/>
          <p:cNvSpPr/>
          <p:nvPr/>
        </p:nvSpPr>
        <p:spPr>
          <a:xfrm>
            <a:off x="10977615" y="4254257"/>
            <a:ext cx="478628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Before we be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we begin</a:t>
            </a:r>
          </a:p>
        </p:txBody>
      </p:sp>
      <p:sp>
        <p:nvSpPr>
          <p:cNvPr id="324" name="Refresh some R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Refresh some R</a:t>
            </a:r>
          </a:p>
          <a:p>
            <a:r>
              <a:t>Tensor manipulation</a:t>
            </a:r>
          </a:p>
          <a:p>
            <a:r>
              <a:t>Implement a neuron from scratch</a:t>
            </a:r>
          </a:p>
        </p:txBody>
      </p:sp>
      <p:pic>
        <p:nvPicPr>
          <p:cNvPr id="325" name="jupyter.png" descr="jupy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676" y="7419573"/>
            <a:ext cx="1608357" cy="1864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Hands-on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52499" y="2590800"/>
            <a:ext cx="11099801" cy="6286500"/>
          </a:xfrm>
        </p:spPr>
        <p:txBody>
          <a:bodyPr/>
          <a:lstStyle/>
          <a:p>
            <a:r>
              <a:rPr lang="nl-NL" dirty="0" err="1" smtClean="0"/>
              <a:t>Exercises</a:t>
            </a:r>
            <a:r>
              <a:rPr lang="nl-NL" dirty="0" smtClean="0"/>
              <a:t> in </a:t>
            </a:r>
            <a:r>
              <a:rPr lang="nl-NL" dirty="0" err="1" smtClean="0"/>
              <a:t>Jupyter</a:t>
            </a:r>
            <a:r>
              <a:rPr lang="nl-NL" dirty="0" smtClean="0"/>
              <a:t> notebooks</a:t>
            </a:r>
          </a:p>
          <a:p>
            <a:r>
              <a:rPr lang="nl-NL" dirty="0" smtClean="0"/>
              <a:t>Notebooks run on Lisa,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national</a:t>
            </a:r>
            <a:r>
              <a:rPr lang="nl-NL" dirty="0" smtClean="0"/>
              <a:t> </a:t>
            </a:r>
            <a:r>
              <a:rPr lang="nl-NL" dirty="0" err="1" smtClean="0"/>
              <a:t>compute</a:t>
            </a:r>
            <a:r>
              <a:rPr lang="nl-NL" dirty="0" smtClean="0"/>
              <a:t> cluster</a:t>
            </a:r>
          </a:p>
          <a:p>
            <a:pPr lvl="1"/>
            <a:r>
              <a:rPr lang="nl-NL" dirty="0" smtClean="0"/>
              <a:t>Lisa has </a:t>
            </a:r>
            <a:r>
              <a:rPr lang="nl-NL" dirty="0" err="1" smtClean="0"/>
              <a:t>approximately</a:t>
            </a:r>
            <a:r>
              <a:rPr lang="nl-NL" dirty="0" smtClean="0"/>
              <a:t> 300 </a:t>
            </a:r>
            <a:r>
              <a:rPr lang="nl-NL" dirty="0" err="1" smtClean="0"/>
              <a:t>nodes</a:t>
            </a:r>
            <a:r>
              <a:rPr lang="nl-NL" dirty="0" smtClean="0"/>
              <a:t>, 4800 </a:t>
            </a:r>
            <a:r>
              <a:rPr lang="nl-NL" dirty="0" err="1" smtClean="0"/>
              <a:t>cores</a:t>
            </a:r>
            <a:endParaRPr lang="nl-NL" dirty="0" smtClean="0"/>
          </a:p>
          <a:p>
            <a:pPr lvl="1"/>
            <a:r>
              <a:rPr lang="nl-NL" dirty="0" err="1" smtClean="0"/>
              <a:t>During</a:t>
            </a:r>
            <a:r>
              <a:rPr lang="nl-NL" dirty="0" smtClean="0"/>
              <a:t> course </a:t>
            </a:r>
            <a:r>
              <a:rPr lang="nl-NL" dirty="0" err="1" smtClean="0"/>
              <a:t>hours</a:t>
            </a:r>
            <a:r>
              <a:rPr lang="nl-NL" dirty="0" smtClean="0"/>
              <a:t>: 16 full </a:t>
            </a:r>
            <a:r>
              <a:rPr lang="nl-NL" dirty="0" err="1" smtClean="0"/>
              <a:t>nodes</a:t>
            </a:r>
            <a:r>
              <a:rPr lang="nl-NL" dirty="0" smtClean="0"/>
              <a:t> </a:t>
            </a:r>
            <a:r>
              <a:rPr lang="nl-NL" dirty="0" err="1" smtClean="0"/>
              <a:t>reserved</a:t>
            </a:r>
            <a:endParaRPr lang="nl-NL" dirty="0"/>
          </a:p>
          <a:p>
            <a:pPr lvl="1"/>
            <a:r>
              <a:rPr lang="nl-NL" dirty="0" err="1" smtClean="0"/>
              <a:t>Outside</a:t>
            </a:r>
            <a:r>
              <a:rPr lang="nl-NL" dirty="0" smtClean="0"/>
              <a:t> course </a:t>
            </a:r>
            <a:r>
              <a:rPr lang="nl-NL" dirty="0" err="1" smtClean="0"/>
              <a:t>hours</a:t>
            </a:r>
            <a:r>
              <a:rPr lang="nl-NL" dirty="0" smtClean="0"/>
              <a:t>: 1 node / </a:t>
            </a:r>
            <a:r>
              <a:rPr lang="nl-NL" dirty="0" err="1" smtClean="0"/>
              <a:t>capacity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8 notebooks</a:t>
            </a:r>
          </a:p>
          <a:p>
            <a:r>
              <a:rPr lang="nl-NL" dirty="0" smtClean="0"/>
              <a:t>First users of </a:t>
            </a:r>
            <a:r>
              <a:rPr lang="nl-NL" dirty="0" err="1" smtClean="0"/>
              <a:t>Jupyter</a:t>
            </a:r>
            <a:r>
              <a:rPr lang="nl-NL" dirty="0" smtClean="0"/>
              <a:t> @ Lisa!</a:t>
            </a:r>
          </a:p>
        </p:txBody>
      </p:sp>
    </p:spTree>
    <p:extLst>
      <p:ext uri="{BB962C8B-B14F-4D97-AF65-F5344CB8AC3E}">
        <p14:creationId xmlns:p14="http://schemas.microsoft.com/office/powerpoint/2010/main" val="36299495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Hands-on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52499" y="2590800"/>
            <a:ext cx="11099801" cy="6286500"/>
          </a:xfrm>
        </p:spPr>
        <p:txBody>
          <a:bodyPr/>
          <a:lstStyle/>
          <a:p>
            <a:r>
              <a:rPr lang="nl-NL" dirty="0" smtClean="0"/>
              <a:t>Notebook </a:t>
            </a:r>
            <a:r>
              <a:rPr lang="nl-NL" dirty="0" err="1" smtClean="0"/>
              <a:t>session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start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login (</a:t>
            </a:r>
            <a:r>
              <a:rPr lang="nl-NL" dirty="0" err="1" smtClean="0"/>
              <a:t>may</a:t>
            </a:r>
            <a:r>
              <a:rPr lang="nl-NL" dirty="0" smtClean="0"/>
              <a:t> take up </a:t>
            </a:r>
            <a:r>
              <a:rPr lang="nl-NL" dirty="0" err="1" smtClean="0"/>
              <a:t>to</a:t>
            </a:r>
            <a:r>
              <a:rPr lang="nl-NL" dirty="0" smtClean="0"/>
              <a:t> a minute or </a:t>
            </a:r>
            <a:r>
              <a:rPr lang="nl-NL" dirty="0" err="1" smtClean="0"/>
              <a:t>so</a:t>
            </a:r>
            <a:r>
              <a:rPr lang="nl-NL" dirty="0" smtClean="0"/>
              <a:t>).</a:t>
            </a:r>
          </a:p>
          <a:p>
            <a:r>
              <a:rPr lang="nl-NL" dirty="0" err="1" smtClean="0"/>
              <a:t>Closing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browser does </a:t>
            </a:r>
            <a:r>
              <a:rPr lang="nl-NL" i="1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shut</a:t>
            </a:r>
            <a:r>
              <a:rPr lang="nl-NL" dirty="0" smtClean="0"/>
              <a:t> down </a:t>
            </a:r>
            <a:r>
              <a:rPr lang="nl-NL" dirty="0" err="1" smtClean="0"/>
              <a:t>the</a:t>
            </a:r>
            <a:r>
              <a:rPr lang="nl-NL" dirty="0" smtClean="0"/>
              <a:t> notebook </a:t>
            </a:r>
            <a:r>
              <a:rPr lang="nl-NL" dirty="0" err="1" smtClean="0"/>
              <a:t>session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manually</a:t>
            </a:r>
            <a:r>
              <a:rPr lang="nl-NL" dirty="0" smtClean="0"/>
              <a:t> start / </a:t>
            </a:r>
            <a:r>
              <a:rPr lang="nl-NL" dirty="0" err="1" smtClean="0"/>
              <a:t>shut</a:t>
            </a:r>
            <a:r>
              <a:rPr lang="nl-NL" dirty="0" smtClean="0"/>
              <a:t> </a:t>
            </a:r>
            <a:r>
              <a:rPr lang="nl-NL" dirty="0"/>
              <a:t>down a notebook </a:t>
            </a:r>
            <a:r>
              <a:rPr lang="nl-NL" dirty="0" err="1" smtClean="0"/>
              <a:t>session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‘Home’ (top </a:t>
            </a:r>
            <a:r>
              <a:rPr lang="nl-NL" dirty="0" err="1" smtClean="0"/>
              <a:t>left</a:t>
            </a:r>
            <a:r>
              <a:rPr lang="nl-NL" dirty="0" smtClean="0"/>
              <a:t>) =&gt; Start / Stop My Server.</a:t>
            </a:r>
          </a:p>
          <a:p>
            <a:pPr lvl="1"/>
            <a:r>
              <a:rPr lang="nl-NL" dirty="0" err="1" smtClean="0"/>
              <a:t>Please</a:t>
            </a:r>
            <a:r>
              <a:rPr lang="nl-NL" dirty="0" smtClean="0"/>
              <a:t> </a:t>
            </a:r>
            <a:r>
              <a:rPr lang="nl-NL" dirty="0" err="1" smtClean="0"/>
              <a:t>shut</a:t>
            </a:r>
            <a:r>
              <a:rPr lang="nl-NL" dirty="0" smtClean="0"/>
              <a:t> down </a:t>
            </a:r>
            <a:r>
              <a:rPr lang="nl-NL" dirty="0" err="1" smtClean="0"/>
              <a:t>sessions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outside</a:t>
            </a:r>
            <a:r>
              <a:rPr lang="nl-NL" dirty="0" smtClean="0"/>
              <a:t> of course </a:t>
            </a:r>
            <a:r>
              <a:rPr lang="nl-NL" dirty="0" err="1" smtClean="0"/>
              <a:t>hours</a:t>
            </a:r>
            <a:r>
              <a:rPr lang="nl-NL" dirty="0" smtClean="0"/>
              <a:t>, </a:t>
            </a:r>
            <a:r>
              <a:rPr lang="nl-NL" dirty="0" err="1" smtClean="0"/>
              <a:t>since</a:t>
            </a:r>
            <a:r>
              <a:rPr lang="nl-NL" dirty="0" smtClean="0"/>
              <a:t> </a:t>
            </a:r>
            <a:r>
              <a:rPr lang="nl-NL" dirty="0" err="1" smtClean="0"/>
              <a:t>capacity</a:t>
            </a:r>
            <a:r>
              <a:rPr lang="nl-NL" dirty="0" smtClean="0"/>
              <a:t> is </a:t>
            </a:r>
            <a:r>
              <a:rPr lang="nl-NL" dirty="0" err="1" smtClean="0"/>
              <a:t>limited</a:t>
            </a:r>
            <a:r>
              <a:rPr lang="nl-NL" smtClean="0"/>
              <a:t>!</a:t>
            </a: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547481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URFsa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SURF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E5C1063-E0B3-1145-BF07-CC26D4AF93D0}"/>
              </a:ext>
            </a:extLst>
          </p:cNvPr>
          <p:cNvGrpSpPr/>
          <p:nvPr/>
        </p:nvGrpSpPr>
        <p:grpSpPr>
          <a:xfrm>
            <a:off x="1502097" y="2561881"/>
            <a:ext cx="10882894" cy="2485191"/>
            <a:chOff x="1628769" y="4292600"/>
            <a:chExt cx="6382341" cy="1457456"/>
          </a:xfrm>
        </p:grpSpPr>
        <p:pic>
          <p:nvPicPr>
            <p:cNvPr id="5" name="Picture 2" descr="\\ka.sara.nl\dfs\users\hpc\bouwhuis\My Documents\My Pictures\logo\saralogo\SURF_SARA_fc.jpg">
              <a:extLst>
                <a:ext uri="{FF2B5EF4-FFF2-40B4-BE49-F238E27FC236}">
                  <a16:creationId xmlns="" xmlns:a16="http://schemas.microsoft.com/office/drawing/2014/main" id="{C2DDC2C9-3916-3E4E-BAA9-688361CE7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769" y="5273806"/>
              <a:ext cx="1274762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\\ka.sara.nl\dfs\users\hpc\bouwhuis\My Documents\My Pictures\logo\SURFlogo\SURF_fc.png">
              <a:extLst>
                <a:ext uri="{FF2B5EF4-FFF2-40B4-BE49-F238E27FC236}">
                  <a16:creationId xmlns="" xmlns:a16="http://schemas.microsoft.com/office/drawing/2014/main" id="{B5DFA82F-9EDB-3E40-A9CB-E64EC7B55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815" y="4292600"/>
              <a:ext cx="933450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\\ka.sara.nl\dfs\users\hpc\bouwhuis\My Documents\My Pictures\logo\SURFlogo\SURF_MARKET_fc.png">
              <a:extLst>
                <a:ext uri="{FF2B5EF4-FFF2-40B4-BE49-F238E27FC236}">
                  <a16:creationId xmlns="" xmlns:a16="http://schemas.microsoft.com/office/drawing/2014/main" id="{D2CBBF31-D8FA-314D-BB95-B8A1932F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60" y="5272471"/>
              <a:ext cx="1581150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\\ka.sara.nl\dfs\users\hpc\bouwhuis\My Documents\My Pictures\logo\SURFlogo\SURF_NET_fc.png">
              <a:extLst>
                <a:ext uri="{FF2B5EF4-FFF2-40B4-BE49-F238E27FC236}">
                  <a16:creationId xmlns="" xmlns:a16="http://schemas.microsoft.com/office/drawing/2014/main" id="{9D29F126-8F30-3243-A8E7-B6C405055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565" y="5271699"/>
              <a:ext cx="1155700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Connector 29">
              <a:extLst>
                <a:ext uri="{FF2B5EF4-FFF2-40B4-BE49-F238E27FC236}">
                  <a16:creationId xmlns="" xmlns:a16="http://schemas.microsoft.com/office/drawing/2014/main" id="{F3EC3F0F-DC8A-FE46-A269-8B1F59B5C3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66150" y="4941888"/>
              <a:ext cx="4954385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" name="Straight Connector 32">
              <a:extLst>
                <a:ext uri="{FF2B5EF4-FFF2-40B4-BE49-F238E27FC236}">
                  <a16:creationId xmlns="" xmlns:a16="http://schemas.microsoft.com/office/drawing/2014/main" id="{718ADD08-B90F-A048-9463-FB46530507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66150" y="4941888"/>
              <a:ext cx="0" cy="23653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" name="Straight Connector 33">
              <a:extLst>
                <a:ext uri="{FF2B5EF4-FFF2-40B4-BE49-F238E27FC236}">
                  <a16:creationId xmlns="" xmlns:a16="http://schemas.microsoft.com/office/drawing/2014/main" id="{D0DE6C30-D407-8D4E-8F72-45F197A0A1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16463" y="4941888"/>
              <a:ext cx="0" cy="23653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2" name="Straight Connector 34">
              <a:extLst>
                <a:ext uri="{FF2B5EF4-FFF2-40B4-BE49-F238E27FC236}">
                  <a16:creationId xmlns="" xmlns:a16="http://schemas.microsoft.com/office/drawing/2014/main" id="{3E00B1C7-3600-2140-AFB4-45D480B8A7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20535" y="4943865"/>
              <a:ext cx="0" cy="23653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Straight Connector 37">
              <a:extLst>
                <a:ext uri="{FF2B5EF4-FFF2-40B4-BE49-F238E27FC236}">
                  <a16:creationId xmlns="" xmlns:a16="http://schemas.microsoft.com/office/drawing/2014/main" id="{074A749D-C543-AF41-A771-F3950CA99E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16463" y="4724400"/>
              <a:ext cx="0" cy="23653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14" name="Picture Placeholder 6">
            <a:extLst>
              <a:ext uri="{FF2B5EF4-FFF2-40B4-BE49-F238E27FC236}">
                <a16:creationId xmlns="" xmlns:a16="http://schemas.microsoft.com/office/drawing/2014/main" id="{2E6A9EF0-0D8B-0344-ADC0-9B55B880336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599" y="5541636"/>
            <a:ext cx="1374363" cy="2569013"/>
          </a:xfrm>
          <a:prstGeom prst="rect">
            <a:avLst/>
          </a:prstGeom>
        </p:spPr>
      </p:pic>
      <p:pic>
        <p:nvPicPr>
          <p:cNvPr id="15" name="Picture 2" descr="Related image">
            <a:extLst>
              <a:ext uri="{FF2B5EF4-FFF2-40B4-BE49-F238E27FC236}">
                <a16:creationId xmlns="" xmlns:a16="http://schemas.microsoft.com/office/drawing/2014/main" id="{CE69C348-9246-3A4B-8345-38D669B48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62" y="8176656"/>
            <a:ext cx="1066182" cy="117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2">
            <a:extLst>
              <a:ext uri="{FF2B5EF4-FFF2-40B4-BE49-F238E27FC236}">
                <a16:creationId xmlns="" xmlns:a16="http://schemas.microsoft.com/office/drawing/2014/main" id="{A7003C35-81B6-0949-8B2B-C166FD62B47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6144" y="6043451"/>
            <a:ext cx="1572233" cy="1845380"/>
          </a:xfrm>
          <a:prstGeom prst="roundRect">
            <a:avLst>
              <a:gd name="adj" fmla="val 3539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FA7ACDB-C559-F640-BDEF-61F81AC6AE3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171" y="5949123"/>
            <a:ext cx="2540166" cy="2540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AA95EF8-DE4E-474A-95F6-3FE645C8FC3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4051" y="6043451"/>
            <a:ext cx="2770940" cy="26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62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Hands-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183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Hands-on</a:t>
            </a:r>
          </a:p>
        </p:txBody>
      </p:sp>
      <p:sp>
        <p:nvSpPr>
          <p:cNvPr id="329" name="Go to https://dba.projects.sda.surfsara.nl/…"/>
          <p:cNvSpPr txBox="1">
            <a:spLocks noGrp="1"/>
          </p:cNvSpPr>
          <p:nvPr>
            <p:ph type="body" sz="half" idx="1"/>
          </p:nvPr>
        </p:nvSpPr>
        <p:spPr>
          <a:xfrm>
            <a:off x="952500" y="5291948"/>
            <a:ext cx="11099800" cy="35853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None/>
            </a:pPr>
            <a:r>
              <a:rPr lang="nl-NL" dirty="0" smtClean="0"/>
              <a:t>First time: login </a:t>
            </a:r>
            <a:r>
              <a:rPr lang="nl-NL" dirty="0"/>
              <a:t>&amp; change password @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portal.surfsara.nl</a:t>
            </a:r>
            <a:endParaRPr lang="en-US" dirty="0" smtClean="0"/>
          </a:p>
          <a:p>
            <a:pPr marL="0" indent="0" algn="ctr">
              <a:buSzTx/>
              <a:buNone/>
            </a:pPr>
            <a:r>
              <a:rPr dirty="0" smtClean="0"/>
              <a:t>Go </a:t>
            </a:r>
            <a:r>
              <a:rPr dirty="0"/>
              <a:t>to </a:t>
            </a:r>
            <a:r>
              <a:rPr u="sng" dirty="0">
                <a:hlinkClick r:id="rId4"/>
              </a:rPr>
              <a:t>https://</a:t>
            </a:r>
            <a:r>
              <a:rPr lang="en-US" dirty="0">
                <a:hlinkClick r:id="rId4"/>
              </a:rPr>
              <a:t>https://jupyter.lisa.surfsara.nl:8000/</a:t>
            </a:r>
            <a:endParaRPr lang="en-US" dirty="0"/>
          </a:p>
          <a:p>
            <a:pPr marL="0" indent="0" algn="ctr">
              <a:buSzTx/>
              <a:buNone/>
            </a:pPr>
            <a:r>
              <a:rPr dirty="0"/>
              <a:t>Notebook: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01a-neuron-from-scratch.ipynb</a:t>
            </a:r>
            <a:endParaRPr lang="en-US" dirty="0">
              <a:latin typeface="Monaco"/>
              <a:ea typeface="Monaco"/>
              <a:cs typeface="Monaco"/>
              <a:sym typeface="Monaco"/>
            </a:endParaRPr>
          </a:p>
          <a:p>
            <a:pPr marL="0" indent="0" algn="ctr">
              <a:buSzTx/>
              <a:buNone/>
            </a:pP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14:30-15:30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330" name="jupyter.png" descr="jupyt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289" y="1827392"/>
            <a:ext cx="2768223" cy="320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Notebook rec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Notebook recap</a:t>
            </a:r>
          </a:p>
        </p:txBody>
      </p:sp>
      <p:sp>
        <p:nvSpPr>
          <p:cNvPr id="333" name="Data wrangling is necessary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</a:t>
            </a:r>
            <a:r>
              <a:rPr lang="en-US" dirty="0"/>
              <a:t>preparation / restructuring</a:t>
            </a:r>
            <a:r>
              <a:rPr dirty="0"/>
              <a:t> is necessary</a:t>
            </a:r>
          </a:p>
          <a:p>
            <a:r>
              <a:rPr dirty="0"/>
              <a:t>Weights change the ‘slope’</a:t>
            </a:r>
          </a:p>
          <a:p>
            <a:r>
              <a:rPr dirty="0"/>
              <a:t>Bias shifts decision boundary</a:t>
            </a:r>
          </a:p>
        </p:txBody>
      </p:sp>
      <p:pic>
        <p:nvPicPr>
          <p:cNvPr id="334" name="linear-problem.png" descr="linear-probl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085" y="3283234"/>
            <a:ext cx="6590430" cy="4901632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Line"/>
          <p:cNvSpPr/>
          <p:nvPr/>
        </p:nvSpPr>
        <p:spPr>
          <a:xfrm>
            <a:off x="7761579" y="3377821"/>
            <a:ext cx="3247442" cy="41857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8082698" y="3210300"/>
            <a:ext cx="2503605" cy="4340613"/>
          </a:xfrm>
          <a:prstGeom prst="line">
            <a:avLst/>
          </a:prstGeom>
          <a:ln w="254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8323758" y="3210300"/>
            <a:ext cx="2021484" cy="434061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8471391" y="3173410"/>
            <a:ext cx="1726218" cy="4414393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9" name="Line"/>
          <p:cNvSpPr/>
          <p:nvPr/>
        </p:nvSpPr>
        <p:spPr>
          <a:xfrm flipH="1">
            <a:off x="8961397" y="4164414"/>
            <a:ext cx="750246" cy="24753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Equation"/>
              <p:cNvSpPr txBox="1"/>
              <p:nvPr/>
            </p:nvSpPr>
            <p:spPr>
              <a:xfrm>
                <a:off x="9536662" y="3779493"/>
                <a:ext cx="137466" cy="2118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3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662" y="3779493"/>
                <a:ext cx="137466" cy="211837"/>
              </a:xfrm>
              <a:prstGeom prst="rect">
                <a:avLst/>
              </a:prstGeom>
              <a:blipFill>
                <a:blip r:embed="rId4"/>
                <a:stretch>
                  <a:fillRect l="-66667" r="-83333" b="-882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verview"/>
          <p:cNvSpPr txBox="1">
            <a:spLocks noGrp="1"/>
          </p:cNvSpPr>
          <p:nvPr>
            <p:ph type="title"/>
          </p:nvPr>
        </p:nvSpPr>
        <p:spPr>
          <a:xfrm>
            <a:off x="952500" y="857101"/>
            <a:ext cx="11099800" cy="12838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2516">
              <a:defRPr sz="7840"/>
            </a:lvl1pPr>
          </a:lstStyle>
          <a:p>
            <a:r>
              <a:rPr lang="en-US" dirty="0"/>
              <a:t>Today’s program</a:t>
            </a:r>
            <a:endParaRPr dirty="0"/>
          </a:p>
        </p:txBody>
      </p:sp>
      <p:sp>
        <p:nvSpPr>
          <p:cNvPr id="147" name="How deep learning compares to machine learning and AI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14:00-14:30 What is ML / DL? What is a neuron?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14:30-15:30 Hands on: building a neuron from scratch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b="1" dirty="0"/>
              <a:t>15:30-15:45 How do neural networks work?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15:45-16:15 Break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16:15-16:30 How do neural networks work? (continued)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16:30-17:15 Hands on: building a network from scratch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17:15-18:00 Loss function &amp; updating weights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18:00-19:00 Diner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19:00-19:45 Hands on: the XOR problem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19:45-20:00 Dataset splitting &amp; Performance evaluation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20:00-21:00 Hands on: </a:t>
            </a:r>
            <a:r>
              <a:rPr lang="en-US" dirty="0" err="1"/>
              <a:t>Keras</a:t>
            </a:r>
            <a:r>
              <a:rPr lang="en-US" dirty="0"/>
              <a:t> on fashion </a:t>
            </a:r>
            <a:r>
              <a:rPr lang="en-US" dirty="0" err="1"/>
              <a:t>Mnist</a:t>
            </a:r>
            <a:endParaRPr lang="en-US" dirty="0"/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If we finish early: Machine learning tasks (classification vs regression)</a:t>
            </a:r>
          </a:p>
        </p:txBody>
      </p:sp>
    </p:spTree>
    <p:extLst>
      <p:ext uri="{BB962C8B-B14F-4D97-AF65-F5344CB8AC3E}">
        <p14:creationId xmlns:p14="http://schemas.microsoft.com/office/powerpoint/2010/main" val="12044500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Why the succ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the success?</a:t>
            </a:r>
          </a:p>
        </p:txBody>
      </p:sp>
      <p:sp>
        <p:nvSpPr>
          <p:cNvPr id="345" name="Source: Andrew Ng, Deep learning course"/>
          <p:cNvSpPr txBox="1"/>
          <p:nvPr/>
        </p:nvSpPr>
        <p:spPr>
          <a:xfrm>
            <a:off x="7363002" y="6533891"/>
            <a:ext cx="4044596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Source: Andrew Ng, Deep learning course</a:t>
            </a:r>
          </a:p>
        </p:txBody>
      </p:sp>
      <p:pic>
        <p:nvPicPr>
          <p:cNvPr id="346" name="neural-network-google-books.png" descr="neural-network-google-book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48" y="3359542"/>
            <a:ext cx="11415504" cy="5811985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No single reason, much of the theory is old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11099800" cy="84685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t>No single reason, much of the theory is old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y the succ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the success?</a:t>
            </a:r>
          </a:p>
        </p:txBody>
      </p:sp>
      <p:sp>
        <p:nvSpPr>
          <p:cNvPr id="352" name="More data available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11099800" cy="84685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t>More data available</a:t>
            </a:r>
          </a:p>
        </p:txBody>
      </p:sp>
      <p:pic>
        <p:nvPicPr>
          <p:cNvPr id="353" name="dataset-sizes.png" descr="dataset-siz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94" y="3231420"/>
            <a:ext cx="11581812" cy="6112008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ource: Deep Learning, Ian Goodfellow and Yoshua Bengio and Aaron Courville"/>
          <p:cNvSpPr txBox="1"/>
          <p:nvPr/>
        </p:nvSpPr>
        <p:spPr>
          <a:xfrm>
            <a:off x="2722016" y="9217032"/>
            <a:ext cx="756076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 </a:t>
            </a:r>
            <a:r>
              <a:rPr u="sng">
                <a:hlinkClick r:id="rId4"/>
              </a:rPr>
              <a:t>Deep Learning, Ian Goodfellow and Yoshua Bengio and Aaron Courville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y the succ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the success?</a:t>
            </a:r>
          </a:p>
        </p:txBody>
      </p:sp>
      <p:sp>
        <p:nvSpPr>
          <p:cNvPr id="359" name="Bigger models"/>
          <p:cNvSpPr txBox="1">
            <a:spLocks noGrp="1"/>
          </p:cNvSpPr>
          <p:nvPr>
            <p:ph type="body" sz="quarter" idx="1"/>
          </p:nvPr>
        </p:nvSpPr>
        <p:spPr>
          <a:xfrm>
            <a:off x="952500" y="2281897"/>
            <a:ext cx="11099800" cy="84685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t>Bigger models</a:t>
            </a:r>
          </a:p>
        </p:txBody>
      </p:sp>
      <p:sp>
        <p:nvSpPr>
          <p:cNvPr id="360" name="Source: Deep Learning, Ian Goodfellow and Yoshua Bengio and Aaron Courville"/>
          <p:cNvSpPr txBox="1"/>
          <p:nvPr/>
        </p:nvSpPr>
        <p:spPr>
          <a:xfrm>
            <a:off x="2722016" y="9217032"/>
            <a:ext cx="7560768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 </a:t>
            </a:r>
            <a:r>
              <a:rPr u="sng">
                <a:hlinkClick r:id="rId3"/>
              </a:rPr>
              <a:t>Deep Learning, Ian Goodfellow and Yoshua Bengio and Aaron Courville</a:t>
            </a:r>
          </a:p>
        </p:txBody>
      </p:sp>
      <p:pic>
        <p:nvPicPr>
          <p:cNvPr id="361" name="model-sizes.png" descr="model-sizes.png"/>
          <p:cNvPicPr>
            <a:picLocks noChangeAspect="1"/>
          </p:cNvPicPr>
          <p:nvPr/>
        </p:nvPicPr>
        <p:blipFill>
          <a:blip r:embed="rId4"/>
          <a:srcRect t="6792" b="2637"/>
          <a:stretch>
            <a:fillRect/>
          </a:stretch>
        </p:blipFill>
        <p:spPr>
          <a:xfrm>
            <a:off x="0" y="3012279"/>
            <a:ext cx="13004801" cy="5857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Why the succ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the success?</a:t>
            </a:r>
          </a:p>
        </p:txBody>
      </p:sp>
      <p:sp>
        <p:nvSpPr>
          <p:cNvPr id="366" name="More compute power"/>
          <p:cNvSpPr txBox="1">
            <a:spLocks noGrp="1"/>
          </p:cNvSpPr>
          <p:nvPr>
            <p:ph type="body" sz="quarter" idx="1"/>
          </p:nvPr>
        </p:nvSpPr>
        <p:spPr>
          <a:xfrm>
            <a:off x="952500" y="2281897"/>
            <a:ext cx="11099800" cy="84685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t>More compute power</a:t>
            </a:r>
          </a:p>
        </p:txBody>
      </p:sp>
      <p:sp>
        <p:nvSpPr>
          <p:cNvPr id="367" name="Source:  https://www.androidauthority.com/google-powering-ai-816146/"/>
          <p:cNvSpPr txBox="1"/>
          <p:nvPr/>
        </p:nvSpPr>
        <p:spPr>
          <a:xfrm>
            <a:off x="3064509" y="9217032"/>
            <a:ext cx="6875781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Source:  </a:t>
            </a:r>
            <a:r>
              <a:rPr u="sng">
                <a:hlinkClick r:id="rId3"/>
              </a:rPr>
              <a:t>https://www.androidauthority.com/google-powering-ai-816146/</a:t>
            </a:r>
          </a:p>
        </p:txBody>
      </p:sp>
      <p:pic>
        <p:nvPicPr>
          <p:cNvPr id="368" name="cpu-gpu-tpu-performance.png" descr="cpu-gpu-tpu-performa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778" y="3209102"/>
            <a:ext cx="9283244" cy="5680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We want to make a model to predict housing prices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11099800" cy="1542321"/>
          </a:xfrm>
          <a:prstGeom prst="rect">
            <a:avLst/>
          </a:prstGeom>
        </p:spPr>
        <p:txBody>
          <a:bodyPr anchor="t"/>
          <a:lstStyle/>
          <a:p>
            <a:r>
              <a:t>We want to make a model to predict housing prices</a:t>
            </a:r>
          </a:p>
        </p:txBody>
      </p:sp>
      <p:sp>
        <p:nvSpPr>
          <p:cNvPr id="373" name="How do NNs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NNs work?</a:t>
            </a:r>
          </a:p>
        </p:txBody>
      </p:sp>
      <p:sp>
        <p:nvSpPr>
          <p:cNvPr id="374" name="Oval"/>
          <p:cNvSpPr/>
          <p:nvPr/>
        </p:nvSpPr>
        <p:spPr>
          <a:xfrm>
            <a:off x="4825183" y="3848013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5" name="Oval"/>
          <p:cNvSpPr/>
          <p:nvPr/>
        </p:nvSpPr>
        <p:spPr>
          <a:xfrm>
            <a:off x="4825183" y="6440125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6" name="Oval"/>
          <p:cNvSpPr/>
          <p:nvPr/>
        </p:nvSpPr>
        <p:spPr>
          <a:xfrm>
            <a:off x="4825183" y="5144068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7" name="Oval"/>
          <p:cNvSpPr/>
          <p:nvPr/>
        </p:nvSpPr>
        <p:spPr>
          <a:xfrm>
            <a:off x="4825183" y="7734726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8" name="Oval"/>
          <p:cNvSpPr/>
          <p:nvPr/>
        </p:nvSpPr>
        <p:spPr>
          <a:xfrm>
            <a:off x="6914753" y="4812358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9" name="Oval"/>
          <p:cNvSpPr/>
          <p:nvPr/>
        </p:nvSpPr>
        <p:spPr>
          <a:xfrm>
            <a:off x="6914753" y="7404470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0" name="Oval"/>
          <p:cNvSpPr/>
          <p:nvPr/>
        </p:nvSpPr>
        <p:spPr>
          <a:xfrm>
            <a:off x="6914753" y="6108414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1" name="Oval"/>
          <p:cNvSpPr/>
          <p:nvPr/>
        </p:nvSpPr>
        <p:spPr>
          <a:xfrm>
            <a:off x="8699759" y="6035259"/>
            <a:ext cx="621939" cy="63125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5453253" y="4160477"/>
            <a:ext cx="1491793" cy="8581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3" name="# beds"/>
          <p:cNvSpPr txBox="1"/>
          <p:nvPr/>
        </p:nvSpPr>
        <p:spPr>
          <a:xfrm>
            <a:off x="3868632" y="3969516"/>
            <a:ext cx="857199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# beds</a:t>
            </a:r>
          </a:p>
        </p:txBody>
      </p:sp>
      <p:sp>
        <p:nvSpPr>
          <p:cNvPr id="384" name="Size"/>
          <p:cNvSpPr txBox="1"/>
          <p:nvPr/>
        </p:nvSpPr>
        <p:spPr>
          <a:xfrm>
            <a:off x="4006257" y="5265572"/>
            <a:ext cx="581949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Size</a:t>
            </a:r>
          </a:p>
        </p:txBody>
      </p:sp>
      <p:sp>
        <p:nvSpPr>
          <p:cNvPr id="385" name="Zip code"/>
          <p:cNvSpPr txBox="1"/>
          <p:nvPr/>
        </p:nvSpPr>
        <p:spPr>
          <a:xfrm>
            <a:off x="3653547" y="6561628"/>
            <a:ext cx="1076518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Zip code</a:t>
            </a:r>
          </a:p>
        </p:txBody>
      </p:sp>
      <p:sp>
        <p:nvSpPr>
          <p:cNvPr id="386" name="Wealth"/>
          <p:cNvSpPr txBox="1"/>
          <p:nvPr/>
        </p:nvSpPr>
        <p:spPr>
          <a:xfrm>
            <a:off x="3862250" y="7857684"/>
            <a:ext cx="869963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Wealth</a:t>
            </a:r>
          </a:p>
        </p:txBody>
      </p:sp>
      <p:sp>
        <p:nvSpPr>
          <p:cNvPr id="387" name="Family size"/>
          <p:cNvSpPr txBox="1"/>
          <p:nvPr/>
        </p:nvSpPr>
        <p:spPr>
          <a:xfrm>
            <a:off x="6567012" y="4389077"/>
            <a:ext cx="1317419" cy="38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Family size</a:t>
            </a:r>
          </a:p>
        </p:txBody>
      </p:sp>
      <p:sp>
        <p:nvSpPr>
          <p:cNvPr id="388" name="Walkability"/>
          <p:cNvSpPr txBox="1"/>
          <p:nvPr/>
        </p:nvSpPr>
        <p:spPr>
          <a:xfrm>
            <a:off x="6582213" y="5728749"/>
            <a:ext cx="1287017" cy="38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Walkability</a:t>
            </a:r>
          </a:p>
        </p:txBody>
      </p:sp>
      <p:sp>
        <p:nvSpPr>
          <p:cNvPr id="389" name="School quality"/>
          <p:cNvSpPr txBox="1"/>
          <p:nvPr/>
        </p:nvSpPr>
        <p:spPr>
          <a:xfrm>
            <a:off x="6399448" y="7000679"/>
            <a:ext cx="1652547" cy="38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School quality</a:t>
            </a:r>
          </a:p>
        </p:txBody>
      </p:sp>
      <p:sp>
        <p:nvSpPr>
          <p:cNvPr id="390" name="Price"/>
          <p:cNvSpPr txBox="1"/>
          <p:nvPr/>
        </p:nvSpPr>
        <p:spPr>
          <a:xfrm>
            <a:off x="8670204" y="5728749"/>
            <a:ext cx="681049" cy="38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Price</a:t>
            </a:r>
          </a:p>
        </p:txBody>
      </p:sp>
      <p:sp>
        <p:nvSpPr>
          <p:cNvPr id="391" name="Line"/>
          <p:cNvSpPr/>
          <p:nvPr/>
        </p:nvSpPr>
        <p:spPr>
          <a:xfrm flipV="1">
            <a:off x="5453252" y="5161786"/>
            <a:ext cx="1486410" cy="220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 flipV="1">
            <a:off x="5453406" y="6473112"/>
            <a:ext cx="1486409" cy="220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 flipV="1">
            <a:off x="5453406" y="7784437"/>
            <a:ext cx="1486409" cy="2202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5453406" y="6782538"/>
            <a:ext cx="1490957" cy="891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 flipV="1">
            <a:off x="7495967" y="6452386"/>
            <a:ext cx="1196367" cy="120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7537586" y="6363786"/>
            <a:ext cx="11899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7524976" y="5269178"/>
            <a:ext cx="1195088" cy="9327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idden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Hidden layers</a:t>
            </a:r>
          </a:p>
        </p:txBody>
      </p:sp>
      <p:sp>
        <p:nvSpPr>
          <p:cNvPr id="402" name="Or just hit it with a hammer and let the model learn the features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11099800" cy="1110844"/>
          </a:xfrm>
          <a:prstGeom prst="rect">
            <a:avLst/>
          </a:prstGeom>
        </p:spPr>
        <p:txBody>
          <a:bodyPr/>
          <a:lstStyle/>
          <a:p>
            <a:r>
              <a:t>Or just hit it with a hammer and let the model learn the features</a:t>
            </a:r>
          </a:p>
        </p:txBody>
      </p:sp>
      <p:sp>
        <p:nvSpPr>
          <p:cNvPr id="403" name="Circle"/>
          <p:cNvSpPr/>
          <p:nvPr/>
        </p:nvSpPr>
        <p:spPr>
          <a:xfrm>
            <a:off x="4754546" y="4059535"/>
            <a:ext cx="648132" cy="6521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Circle"/>
          <p:cNvSpPr/>
          <p:nvPr/>
        </p:nvSpPr>
        <p:spPr>
          <a:xfrm>
            <a:off x="4754546" y="6737607"/>
            <a:ext cx="648132" cy="65218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5" name="Circle"/>
          <p:cNvSpPr/>
          <p:nvPr/>
        </p:nvSpPr>
        <p:spPr>
          <a:xfrm>
            <a:off x="4754546" y="5398571"/>
            <a:ext cx="648132" cy="65218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6" name="Circle"/>
          <p:cNvSpPr/>
          <p:nvPr/>
        </p:nvSpPr>
        <p:spPr>
          <a:xfrm>
            <a:off x="4754546" y="8075139"/>
            <a:ext cx="648132" cy="65218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7" name="Circle"/>
          <p:cNvSpPr/>
          <p:nvPr/>
        </p:nvSpPr>
        <p:spPr>
          <a:xfrm>
            <a:off x="6932119" y="5055860"/>
            <a:ext cx="648132" cy="652186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8" name="Circle"/>
          <p:cNvSpPr/>
          <p:nvPr/>
        </p:nvSpPr>
        <p:spPr>
          <a:xfrm>
            <a:off x="6932119" y="7733932"/>
            <a:ext cx="648132" cy="652186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9" name="Circle"/>
          <p:cNvSpPr/>
          <p:nvPr/>
        </p:nvSpPr>
        <p:spPr>
          <a:xfrm>
            <a:off x="6932119" y="6394896"/>
            <a:ext cx="648132" cy="65218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0" name="Circle"/>
          <p:cNvSpPr/>
          <p:nvPr/>
        </p:nvSpPr>
        <p:spPr>
          <a:xfrm>
            <a:off x="8792302" y="6319315"/>
            <a:ext cx="648132" cy="65218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1" name="Line"/>
          <p:cNvSpPr/>
          <p:nvPr/>
        </p:nvSpPr>
        <p:spPr>
          <a:xfrm>
            <a:off x="5409068" y="4382361"/>
            <a:ext cx="1554620" cy="8866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2" name="# beds"/>
          <p:cNvSpPr txBox="1"/>
          <p:nvPr/>
        </p:nvSpPr>
        <p:spPr>
          <a:xfrm>
            <a:off x="3757710" y="4185068"/>
            <a:ext cx="893300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# beds</a:t>
            </a:r>
          </a:p>
        </p:txBody>
      </p:sp>
      <p:sp>
        <p:nvSpPr>
          <p:cNvPr id="413" name="Size"/>
          <p:cNvSpPr txBox="1"/>
          <p:nvPr/>
        </p:nvSpPr>
        <p:spPr>
          <a:xfrm>
            <a:off x="3901131" y="5524103"/>
            <a:ext cx="606458" cy="40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Size</a:t>
            </a:r>
          </a:p>
        </p:txBody>
      </p:sp>
      <p:sp>
        <p:nvSpPr>
          <p:cNvPr id="414" name="Zip code"/>
          <p:cNvSpPr txBox="1"/>
          <p:nvPr/>
        </p:nvSpPr>
        <p:spPr>
          <a:xfrm>
            <a:off x="3533567" y="6863139"/>
            <a:ext cx="1121855" cy="40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Zip code</a:t>
            </a:r>
          </a:p>
        </p:txBody>
      </p:sp>
      <p:sp>
        <p:nvSpPr>
          <p:cNvPr id="415" name="Wealth"/>
          <p:cNvSpPr txBox="1"/>
          <p:nvPr/>
        </p:nvSpPr>
        <p:spPr>
          <a:xfrm>
            <a:off x="3751059" y="8202175"/>
            <a:ext cx="906602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Wealth</a:t>
            </a:r>
          </a:p>
        </p:txBody>
      </p:sp>
      <p:sp>
        <p:nvSpPr>
          <p:cNvPr id="416" name="?"/>
          <p:cNvSpPr txBox="1"/>
          <p:nvPr/>
        </p:nvSpPr>
        <p:spPr>
          <a:xfrm>
            <a:off x="7120926" y="4618542"/>
            <a:ext cx="270518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?</a:t>
            </a:r>
          </a:p>
        </p:txBody>
      </p:sp>
      <p:sp>
        <p:nvSpPr>
          <p:cNvPr id="417" name="?"/>
          <p:cNvSpPr txBox="1"/>
          <p:nvPr/>
        </p:nvSpPr>
        <p:spPr>
          <a:xfrm>
            <a:off x="7120926" y="6002640"/>
            <a:ext cx="270518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?</a:t>
            </a:r>
          </a:p>
        </p:txBody>
      </p:sp>
      <p:sp>
        <p:nvSpPr>
          <p:cNvPr id="418" name="?"/>
          <p:cNvSpPr txBox="1"/>
          <p:nvPr/>
        </p:nvSpPr>
        <p:spPr>
          <a:xfrm>
            <a:off x="7120926" y="7390507"/>
            <a:ext cx="270518" cy="40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?</a:t>
            </a:r>
          </a:p>
        </p:txBody>
      </p:sp>
      <p:sp>
        <p:nvSpPr>
          <p:cNvPr id="419" name="Price"/>
          <p:cNvSpPr txBox="1"/>
          <p:nvPr/>
        </p:nvSpPr>
        <p:spPr>
          <a:xfrm>
            <a:off x="8761503" y="5974317"/>
            <a:ext cx="709730" cy="40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Price</a:t>
            </a:r>
          </a:p>
        </p:txBody>
      </p:sp>
      <p:sp>
        <p:nvSpPr>
          <p:cNvPr id="420" name="Line"/>
          <p:cNvSpPr/>
          <p:nvPr/>
        </p:nvSpPr>
        <p:spPr>
          <a:xfrm flipV="1">
            <a:off x="5409067" y="5416876"/>
            <a:ext cx="1549010" cy="227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 flipV="1">
            <a:off x="5409227" y="6771688"/>
            <a:ext cx="1549010" cy="2275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 flipV="1">
            <a:off x="5409227" y="8126500"/>
            <a:ext cx="1549010" cy="2275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>
            <a:off x="5409227" y="7091375"/>
            <a:ext cx="1553749" cy="9206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4" name="Line"/>
          <p:cNvSpPr/>
          <p:nvPr/>
        </p:nvSpPr>
        <p:spPr>
          <a:xfrm flipV="1">
            <a:off x="7537812" y="6750274"/>
            <a:ext cx="1246752" cy="12467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5" name="Line"/>
          <p:cNvSpPr/>
          <p:nvPr/>
        </p:nvSpPr>
        <p:spPr>
          <a:xfrm>
            <a:off x="7581184" y="6658736"/>
            <a:ext cx="1240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>
            <a:off x="7568043" y="5527829"/>
            <a:ext cx="1245420" cy="9636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7" name="Line"/>
          <p:cNvSpPr/>
          <p:nvPr/>
        </p:nvSpPr>
        <p:spPr>
          <a:xfrm>
            <a:off x="5409227" y="5709707"/>
            <a:ext cx="1554046" cy="941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5409526" y="5502289"/>
            <a:ext cx="1556904" cy="15569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5318165" y="5574674"/>
            <a:ext cx="1667082" cy="25774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>
            <a:off x="5409068" y="4479564"/>
            <a:ext cx="1559077" cy="20756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1" name="Line"/>
          <p:cNvSpPr/>
          <p:nvPr/>
        </p:nvSpPr>
        <p:spPr>
          <a:xfrm>
            <a:off x="5371864" y="4569756"/>
            <a:ext cx="1612358" cy="32735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>
            <a:off x="5398642" y="5821949"/>
            <a:ext cx="1558269" cy="20233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3" name="Line"/>
          <p:cNvSpPr/>
          <p:nvPr/>
        </p:nvSpPr>
        <p:spPr>
          <a:xfrm flipV="1">
            <a:off x="5355439" y="6893341"/>
            <a:ext cx="1589484" cy="13838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How does it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does it work?</a:t>
            </a:r>
          </a:p>
        </p:txBody>
      </p:sp>
      <p:pic>
        <p:nvPicPr>
          <p:cNvPr id="438" name="hierarchical-feature-representation.png" descr="hierarchical-feature-represent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21" y="2667083"/>
            <a:ext cx="10931558" cy="562150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ource: A Comprehensive Hands-on Guide to Transfer Learning with Real-World Applications in Deep Learning"/>
          <p:cNvSpPr txBox="1"/>
          <p:nvPr/>
        </p:nvSpPr>
        <p:spPr>
          <a:xfrm>
            <a:off x="1084413" y="8802925"/>
            <a:ext cx="10507777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t/>
            </a:r>
            <a:br/>
            <a:r>
              <a:t>Source: </a:t>
            </a:r>
            <a:r>
              <a:rPr u="sng">
                <a:hlinkClick r:id="rId4"/>
              </a:rPr>
              <a:t>A Comprehensive Hands-on Guide to Transfer Learning with Real-World Applications in Deep Learning</a:t>
            </a:r>
          </a:p>
        </p:txBody>
      </p:sp>
      <p:sp>
        <p:nvSpPr>
          <p:cNvPr id="440" name="Rectangle"/>
          <p:cNvSpPr/>
          <p:nvPr/>
        </p:nvSpPr>
        <p:spPr>
          <a:xfrm>
            <a:off x="7628145" y="5090437"/>
            <a:ext cx="373218" cy="3267973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Rectangle"/>
          <p:cNvSpPr/>
          <p:nvPr/>
        </p:nvSpPr>
        <p:spPr>
          <a:xfrm>
            <a:off x="9052536" y="5090437"/>
            <a:ext cx="373218" cy="3267973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2" name="Rectangle"/>
          <p:cNvSpPr/>
          <p:nvPr/>
        </p:nvSpPr>
        <p:spPr>
          <a:xfrm>
            <a:off x="6203753" y="5090437"/>
            <a:ext cx="373218" cy="3267973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3" name="Rectangle"/>
          <p:cNvSpPr/>
          <p:nvPr/>
        </p:nvSpPr>
        <p:spPr>
          <a:xfrm>
            <a:off x="4779362" y="5274150"/>
            <a:ext cx="373218" cy="2900548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4" name="Rectangle"/>
          <p:cNvSpPr/>
          <p:nvPr/>
        </p:nvSpPr>
        <p:spPr>
          <a:xfrm>
            <a:off x="10476927" y="6014973"/>
            <a:ext cx="373218" cy="1418901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Layers"/>
          <p:cNvSpPr txBox="1"/>
          <p:nvPr/>
        </p:nvSpPr>
        <p:spPr>
          <a:xfrm>
            <a:off x="4690457" y="8270981"/>
            <a:ext cx="108539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Layers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URFsa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SURF</a:t>
            </a:r>
            <a:r>
              <a:rPr lang="en-US" dirty="0" err="1"/>
              <a:t>sara</a:t>
            </a:r>
            <a:endParaRPr dirty="0"/>
          </a:p>
        </p:txBody>
      </p:sp>
      <p:sp>
        <p:nvSpPr>
          <p:cNvPr id="19" name="The course will be “hands-on&quot;.…">
            <a:extLst>
              <a:ext uri="{FF2B5EF4-FFF2-40B4-BE49-F238E27FC236}">
                <a16:creationId xmlns="" xmlns:a16="http://schemas.microsoft.com/office/drawing/2014/main" id="{B836B33D-7335-044B-A9FC-45202FCBDD93}"/>
              </a:ext>
            </a:extLst>
          </p:cNvPr>
          <p:cNvSpPr txBox="1">
            <a:spLocks/>
          </p:cNvSpPr>
          <p:nvPr/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u="sng" dirty="0">
              <a:hlinkClick r:id="rId3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562E3ADE-0B9F-1B44-9846-64E84031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66921"/>
              </p:ext>
            </p:extLst>
          </p:nvPr>
        </p:nvGraphicFramePr>
        <p:xfrm>
          <a:off x="1246808" y="3024347"/>
          <a:ext cx="10511184" cy="2771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3728">
                  <a:extLst>
                    <a:ext uri="{9D8B030D-6E8A-4147-A177-3AD203B41FA5}">
                      <a16:colId xmlns="" xmlns:a16="http://schemas.microsoft.com/office/drawing/2014/main" val="980305594"/>
                    </a:ext>
                  </a:extLst>
                </a:gridCol>
                <a:gridCol w="3503728">
                  <a:extLst>
                    <a:ext uri="{9D8B030D-6E8A-4147-A177-3AD203B41FA5}">
                      <a16:colId xmlns="" xmlns:a16="http://schemas.microsoft.com/office/drawing/2014/main" val="3342865891"/>
                    </a:ext>
                  </a:extLst>
                </a:gridCol>
                <a:gridCol w="3503728">
                  <a:extLst>
                    <a:ext uri="{9D8B030D-6E8A-4147-A177-3AD203B41FA5}">
                      <a16:colId xmlns="" xmlns:a16="http://schemas.microsoft.com/office/drawing/2014/main" val="2842602670"/>
                    </a:ext>
                  </a:extLst>
                </a:gridCol>
              </a:tblGrid>
              <a:tr h="849928">
                <a:tc>
                  <a:txBody>
                    <a:bodyPr/>
                    <a:lstStyle/>
                    <a:p>
                      <a:r>
                        <a:rPr lang="nl-NL" sz="2400" b="1" dirty="0"/>
                        <a:t>High performance computing</a:t>
                      </a:r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Data processing</a:t>
                      </a:r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Data services</a:t>
                      </a:r>
                    </a:p>
                  </a:txBody>
                  <a:tcPr marL="110860" marR="110860" marT="55430" marB="55430"/>
                </a:tc>
                <a:extLst>
                  <a:ext uri="{0D108BD9-81ED-4DB2-BD59-A6C34878D82A}">
                    <a16:rowId xmlns="" xmlns:a16="http://schemas.microsoft.com/office/drawing/2014/main" val="2870773273"/>
                  </a:ext>
                </a:extLst>
              </a:tr>
              <a:tr h="480394">
                <a:tc>
                  <a:txBody>
                    <a:bodyPr/>
                    <a:lstStyle/>
                    <a:p>
                      <a:r>
                        <a:rPr lang="nl-NL" sz="2400" b="0" dirty="0"/>
                        <a:t>Supercomputing</a:t>
                      </a:r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0" dirty="0"/>
                        <a:t>Data </a:t>
                      </a:r>
                      <a:r>
                        <a:rPr lang="nl-NL" sz="2400" b="0" dirty="0" err="1"/>
                        <a:t>analytics</a:t>
                      </a:r>
                      <a:endParaRPr lang="nl-NL" sz="2400" b="0" dirty="0"/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0" dirty="0"/>
                        <a:t>Mass online storage</a:t>
                      </a:r>
                    </a:p>
                  </a:txBody>
                  <a:tcPr marL="110860" marR="110860" marT="55430" marB="55430"/>
                </a:tc>
                <a:extLst>
                  <a:ext uri="{0D108BD9-81ED-4DB2-BD59-A6C34878D82A}">
                    <a16:rowId xmlns="" xmlns:a16="http://schemas.microsoft.com/office/drawing/2014/main" val="1346898488"/>
                  </a:ext>
                </a:extLst>
              </a:tr>
              <a:tr h="480394">
                <a:tc>
                  <a:txBody>
                    <a:bodyPr/>
                    <a:lstStyle/>
                    <a:p>
                      <a:r>
                        <a:rPr lang="nl-NL" sz="2400" b="0" dirty="0"/>
                        <a:t>Clustercomputing</a:t>
                      </a:r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0" dirty="0" err="1"/>
                        <a:t>Grid</a:t>
                      </a:r>
                      <a:r>
                        <a:rPr lang="nl-NL" sz="2400" b="0" dirty="0"/>
                        <a:t> services</a:t>
                      </a:r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0" dirty="0"/>
                        <a:t>PID service</a:t>
                      </a:r>
                    </a:p>
                  </a:txBody>
                  <a:tcPr marL="110860" marR="110860" marT="55430" marB="55430"/>
                </a:tc>
                <a:extLst>
                  <a:ext uri="{0D108BD9-81ED-4DB2-BD59-A6C34878D82A}">
                    <a16:rowId xmlns="" xmlns:a16="http://schemas.microsoft.com/office/drawing/2014/main" val="1736975717"/>
                  </a:ext>
                </a:extLst>
              </a:tr>
              <a:tr h="480394">
                <a:tc>
                  <a:txBody>
                    <a:bodyPr/>
                    <a:lstStyle/>
                    <a:p>
                      <a:r>
                        <a:rPr lang="nl-NL" sz="2400" b="0" dirty="0"/>
                        <a:t>Machine </a:t>
                      </a:r>
                      <a:r>
                        <a:rPr lang="nl-NL" sz="2400" b="0" dirty="0" err="1"/>
                        <a:t>learning</a:t>
                      </a:r>
                      <a:endParaRPr lang="nl-NL" sz="2400" b="0" dirty="0"/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0" dirty="0" err="1"/>
                        <a:t>Visualization</a:t>
                      </a:r>
                      <a:endParaRPr lang="nl-NL" sz="2400" b="0" dirty="0"/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0" dirty="0"/>
                        <a:t>Data management</a:t>
                      </a:r>
                    </a:p>
                  </a:txBody>
                  <a:tcPr marL="110860" marR="110860" marT="55430" marB="55430"/>
                </a:tc>
                <a:extLst>
                  <a:ext uri="{0D108BD9-81ED-4DB2-BD59-A6C34878D82A}">
                    <a16:rowId xmlns="" xmlns:a16="http://schemas.microsoft.com/office/drawing/2014/main" val="3187911390"/>
                  </a:ext>
                </a:extLst>
              </a:tr>
              <a:tr h="480394">
                <a:tc>
                  <a:txBody>
                    <a:bodyPr/>
                    <a:lstStyle/>
                    <a:p>
                      <a:r>
                        <a:rPr lang="nl-NL" sz="2400" b="0" dirty="0"/>
                        <a:t>HPC </a:t>
                      </a:r>
                      <a:r>
                        <a:rPr lang="nl-NL" sz="2400" b="0" dirty="0" err="1"/>
                        <a:t>cloud</a:t>
                      </a:r>
                      <a:endParaRPr lang="nl-NL" sz="2400" b="0" dirty="0"/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0" dirty="0"/>
                        <a:t>HPC </a:t>
                      </a:r>
                      <a:r>
                        <a:rPr lang="nl-NL" sz="2400" b="0" dirty="0" err="1"/>
                        <a:t>cloud</a:t>
                      </a:r>
                      <a:endParaRPr lang="nl-NL" sz="2400" b="0" dirty="0"/>
                    </a:p>
                  </a:txBody>
                  <a:tcPr marL="110860" marR="110860" marT="55430" marB="55430"/>
                </a:tc>
                <a:tc>
                  <a:txBody>
                    <a:bodyPr/>
                    <a:lstStyle/>
                    <a:p>
                      <a:r>
                        <a:rPr lang="nl-NL" sz="2400" b="0" dirty="0"/>
                        <a:t>Data </a:t>
                      </a:r>
                      <a:r>
                        <a:rPr lang="nl-NL" sz="2400" b="0" dirty="0" err="1"/>
                        <a:t>preservation</a:t>
                      </a:r>
                      <a:endParaRPr lang="nl-NL" sz="2400" b="0" dirty="0"/>
                    </a:p>
                  </a:txBody>
                  <a:tcPr marL="110860" marR="110860" marT="55430" marB="55430"/>
                </a:tc>
                <a:extLst>
                  <a:ext uri="{0D108BD9-81ED-4DB2-BD59-A6C34878D82A}">
                    <a16:rowId xmlns="" xmlns:a16="http://schemas.microsoft.com/office/drawing/2014/main" val="887333292"/>
                  </a:ext>
                </a:extLst>
              </a:tr>
            </a:tbl>
          </a:graphicData>
        </a:graphic>
      </p:graphicFrame>
      <p:pic>
        <p:nvPicPr>
          <p:cNvPr id="20" name="Picture Placeholder 6">
            <a:extLst>
              <a:ext uri="{FF2B5EF4-FFF2-40B4-BE49-F238E27FC236}">
                <a16:creationId xmlns="" xmlns:a16="http://schemas.microsoft.com/office/drawing/2014/main" id="{F8E81448-6046-104B-8148-A3404C93D9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8273" y="6125407"/>
            <a:ext cx="1374363" cy="2569013"/>
          </a:xfrm>
          <a:prstGeom prst="rect">
            <a:avLst/>
          </a:prstGeom>
        </p:spPr>
      </p:pic>
      <p:pic>
        <p:nvPicPr>
          <p:cNvPr id="21" name="Picture Placeholder 2">
            <a:extLst>
              <a:ext uri="{FF2B5EF4-FFF2-40B4-BE49-F238E27FC236}">
                <a16:creationId xmlns="" xmlns:a16="http://schemas.microsoft.com/office/drawing/2014/main" id="{71A3048D-D399-2945-988A-0409B98049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6283" y="6322468"/>
            <a:ext cx="1572233" cy="1845380"/>
          </a:xfrm>
          <a:prstGeom prst="roundRect">
            <a:avLst>
              <a:gd name="adj" fmla="val 3539"/>
            </a:avLst>
          </a:prstGeom>
        </p:spPr>
      </p:pic>
      <p:pic>
        <p:nvPicPr>
          <p:cNvPr id="22" name="Picture 2" descr="Related image">
            <a:extLst>
              <a:ext uri="{FF2B5EF4-FFF2-40B4-BE49-F238E27FC236}">
                <a16:creationId xmlns="" xmlns:a16="http://schemas.microsoft.com/office/drawing/2014/main" id="{77473F55-EE1F-4749-BEA5-AF110A611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6476" y="6545624"/>
            <a:ext cx="1416142" cy="15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03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Hidden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Hidden layers</a:t>
            </a:r>
          </a:p>
        </p:txBody>
      </p:sp>
      <p:sp>
        <p:nvSpPr>
          <p:cNvPr id="450" name="We can easily create more layers…"/>
          <p:cNvSpPr txBox="1">
            <a:spLocks noGrp="1"/>
          </p:cNvSpPr>
          <p:nvPr>
            <p:ph type="body" sz="quarter" idx="1"/>
          </p:nvPr>
        </p:nvSpPr>
        <p:spPr>
          <a:xfrm>
            <a:off x="952500" y="2257343"/>
            <a:ext cx="11099800" cy="1679530"/>
          </a:xfrm>
          <a:prstGeom prst="rect">
            <a:avLst/>
          </a:prstGeom>
        </p:spPr>
        <p:txBody>
          <a:bodyPr/>
          <a:lstStyle/>
          <a:p>
            <a:r>
              <a:t>We can easily create more layers</a:t>
            </a:r>
          </a:p>
          <a:p>
            <a:r>
              <a:t>Interpretability may become more difficult</a:t>
            </a:r>
          </a:p>
        </p:txBody>
      </p:sp>
      <p:sp>
        <p:nvSpPr>
          <p:cNvPr id="451" name="Oval"/>
          <p:cNvSpPr/>
          <p:nvPr/>
        </p:nvSpPr>
        <p:spPr>
          <a:xfrm>
            <a:off x="4134713" y="4448128"/>
            <a:ext cx="624858" cy="63584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2" name="Oval"/>
          <p:cNvSpPr/>
          <p:nvPr/>
        </p:nvSpPr>
        <p:spPr>
          <a:xfrm>
            <a:off x="4134713" y="7059110"/>
            <a:ext cx="624858" cy="635848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3" name="Oval"/>
          <p:cNvSpPr/>
          <p:nvPr/>
        </p:nvSpPr>
        <p:spPr>
          <a:xfrm>
            <a:off x="4134713" y="5753619"/>
            <a:ext cx="624858" cy="63584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4" name="Oval"/>
          <p:cNvSpPr/>
          <p:nvPr/>
        </p:nvSpPr>
        <p:spPr>
          <a:xfrm>
            <a:off x="4134713" y="8363135"/>
            <a:ext cx="624858" cy="63584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5" name="Oval"/>
          <p:cNvSpPr/>
          <p:nvPr/>
        </p:nvSpPr>
        <p:spPr>
          <a:xfrm>
            <a:off x="6234090" y="5419494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Oval"/>
          <p:cNvSpPr/>
          <p:nvPr/>
        </p:nvSpPr>
        <p:spPr>
          <a:xfrm>
            <a:off x="6234090" y="8030475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Oval"/>
          <p:cNvSpPr/>
          <p:nvPr/>
        </p:nvSpPr>
        <p:spPr>
          <a:xfrm>
            <a:off x="6234090" y="6724985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8" name="Oval"/>
          <p:cNvSpPr/>
          <p:nvPr/>
        </p:nvSpPr>
        <p:spPr>
          <a:xfrm>
            <a:off x="9392670" y="6687002"/>
            <a:ext cx="624858" cy="63584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9" name="Line"/>
          <p:cNvSpPr/>
          <p:nvPr/>
        </p:nvSpPr>
        <p:spPr>
          <a:xfrm>
            <a:off x="4765731" y="4762867"/>
            <a:ext cx="1498794" cy="8644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0" name="# beds"/>
          <p:cNvSpPr txBox="1"/>
          <p:nvPr/>
        </p:nvSpPr>
        <p:spPr>
          <a:xfrm>
            <a:off x="3173673" y="4570516"/>
            <a:ext cx="861222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# beds</a:t>
            </a:r>
          </a:p>
        </p:txBody>
      </p:sp>
      <p:sp>
        <p:nvSpPr>
          <p:cNvPr id="461" name="Size"/>
          <p:cNvSpPr txBox="1"/>
          <p:nvPr/>
        </p:nvSpPr>
        <p:spPr>
          <a:xfrm>
            <a:off x="3311944" y="5876007"/>
            <a:ext cx="584680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Size</a:t>
            </a:r>
          </a:p>
        </p:txBody>
      </p:sp>
      <p:sp>
        <p:nvSpPr>
          <p:cNvPr id="462" name="Zip code"/>
          <p:cNvSpPr txBox="1"/>
          <p:nvPr/>
        </p:nvSpPr>
        <p:spPr>
          <a:xfrm>
            <a:off x="2957579" y="7181498"/>
            <a:ext cx="1081570" cy="391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Zip code</a:t>
            </a:r>
          </a:p>
        </p:txBody>
      </p:sp>
      <p:sp>
        <p:nvSpPr>
          <p:cNvPr id="463" name="Wealth"/>
          <p:cNvSpPr txBox="1"/>
          <p:nvPr/>
        </p:nvSpPr>
        <p:spPr>
          <a:xfrm>
            <a:off x="3167261" y="8486988"/>
            <a:ext cx="874046" cy="391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Wealth</a:t>
            </a:r>
          </a:p>
        </p:txBody>
      </p:sp>
      <p:sp>
        <p:nvSpPr>
          <p:cNvPr id="464" name="?"/>
          <p:cNvSpPr txBox="1"/>
          <p:nvPr/>
        </p:nvSpPr>
        <p:spPr>
          <a:xfrm>
            <a:off x="6416116" y="4993131"/>
            <a:ext cx="260804" cy="391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?</a:t>
            </a:r>
          </a:p>
        </p:txBody>
      </p:sp>
      <p:sp>
        <p:nvSpPr>
          <p:cNvPr id="465" name="?"/>
          <p:cNvSpPr txBox="1"/>
          <p:nvPr/>
        </p:nvSpPr>
        <p:spPr>
          <a:xfrm>
            <a:off x="6416116" y="6342556"/>
            <a:ext cx="260804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?</a:t>
            </a:r>
          </a:p>
        </p:txBody>
      </p:sp>
      <p:sp>
        <p:nvSpPr>
          <p:cNvPr id="466" name="?"/>
          <p:cNvSpPr txBox="1"/>
          <p:nvPr/>
        </p:nvSpPr>
        <p:spPr>
          <a:xfrm>
            <a:off x="6416116" y="7695653"/>
            <a:ext cx="260804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?</a:t>
            </a:r>
          </a:p>
        </p:txBody>
      </p:sp>
      <p:sp>
        <p:nvSpPr>
          <p:cNvPr id="467" name="Price"/>
          <p:cNvSpPr txBox="1"/>
          <p:nvPr/>
        </p:nvSpPr>
        <p:spPr>
          <a:xfrm>
            <a:off x="9362976" y="6378260"/>
            <a:ext cx="684245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Price</a:t>
            </a:r>
          </a:p>
        </p:txBody>
      </p:sp>
      <p:sp>
        <p:nvSpPr>
          <p:cNvPr id="468" name="Line"/>
          <p:cNvSpPr/>
          <p:nvPr/>
        </p:nvSpPr>
        <p:spPr>
          <a:xfrm flipV="1">
            <a:off x="4765730" y="5771466"/>
            <a:ext cx="1493386" cy="2218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9" name="Line"/>
          <p:cNvSpPr/>
          <p:nvPr/>
        </p:nvSpPr>
        <p:spPr>
          <a:xfrm flipV="1">
            <a:off x="4765884" y="7092337"/>
            <a:ext cx="1493385" cy="2218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0" name="Line"/>
          <p:cNvSpPr/>
          <p:nvPr/>
        </p:nvSpPr>
        <p:spPr>
          <a:xfrm flipV="1">
            <a:off x="4765884" y="8413209"/>
            <a:ext cx="1493385" cy="2218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4765884" y="7404016"/>
            <a:ext cx="1497954" cy="8975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" name="Line"/>
          <p:cNvSpPr/>
          <p:nvPr/>
        </p:nvSpPr>
        <p:spPr>
          <a:xfrm flipV="1">
            <a:off x="6818031" y="6458565"/>
            <a:ext cx="1202118" cy="18284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" name="Line"/>
          <p:cNvSpPr/>
          <p:nvPr/>
        </p:nvSpPr>
        <p:spPr>
          <a:xfrm flipV="1">
            <a:off x="6859846" y="6368912"/>
            <a:ext cx="1113570" cy="6133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4" name="Line"/>
          <p:cNvSpPr/>
          <p:nvPr/>
        </p:nvSpPr>
        <p:spPr>
          <a:xfrm>
            <a:off x="6847176" y="5879639"/>
            <a:ext cx="1138306" cy="3788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" name="Line"/>
          <p:cNvSpPr/>
          <p:nvPr/>
        </p:nvSpPr>
        <p:spPr>
          <a:xfrm>
            <a:off x="4765885" y="6056962"/>
            <a:ext cx="1498240" cy="9176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 flipV="1">
            <a:off x="4766173" y="5854740"/>
            <a:ext cx="1500995" cy="15179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7" name="Line"/>
          <p:cNvSpPr/>
          <p:nvPr/>
        </p:nvSpPr>
        <p:spPr>
          <a:xfrm flipV="1">
            <a:off x="4678092" y="5925311"/>
            <a:ext cx="1607218" cy="25128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8" name="Line"/>
          <p:cNvSpPr/>
          <p:nvPr/>
        </p:nvSpPr>
        <p:spPr>
          <a:xfrm>
            <a:off x="4765731" y="4857635"/>
            <a:ext cx="1503091" cy="20236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9" name="Line"/>
          <p:cNvSpPr/>
          <p:nvPr/>
        </p:nvSpPr>
        <p:spPr>
          <a:xfrm>
            <a:off x="4729863" y="4945568"/>
            <a:ext cx="1554458" cy="3191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0" name="Line"/>
          <p:cNvSpPr/>
          <p:nvPr/>
        </p:nvSpPr>
        <p:spPr>
          <a:xfrm>
            <a:off x="4755679" y="6166391"/>
            <a:ext cx="1502312" cy="19726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1" name="Line"/>
          <p:cNvSpPr/>
          <p:nvPr/>
        </p:nvSpPr>
        <p:spPr>
          <a:xfrm flipV="1">
            <a:off x="4714028" y="7210943"/>
            <a:ext cx="1532406" cy="13491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2" name="Oval"/>
          <p:cNvSpPr/>
          <p:nvPr/>
        </p:nvSpPr>
        <p:spPr>
          <a:xfrm>
            <a:off x="8008441" y="7528539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3" name="Oval"/>
          <p:cNvSpPr/>
          <p:nvPr/>
        </p:nvSpPr>
        <p:spPr>
          <a:xfrm>
            <a:off x="8008441" y="6035582"/>
            <a:ext cx="624858" cy="63584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4" name="?"/>
          <p:cNvSpPr txBox="1"/>
          <p:nvPr/>
        </p:nvSpPr>
        <p:spPr>
          <a:xfrm>
            <a:off x="8190468" y="5669411"/>
            <a:ext cx="260804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?</a:t>
            </a:r>
          </a:p>
        </p:txBody>
      </p:sp>
      <p:sp>
        <p:nvSpPr>
          <p:cNvPr id="485" name="?"/>
          <p:cNvSpPr txBox="1"/>
          <p:nvPr/>
        </p:nvSpPr>
        <p:spPr>
          <a:xfrm>
            <a:off x="8190468" y="7181498"/>
            <a:ext cx="260804" cy="39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?</a:t>
            </a:r>
          </a:p>
        </p:txBody>
      </p:sp>
      <p:sp>
        <p:nvSpPr>
          <p:cNvPr id="486" name="Line"/>
          <p:cNvSpPr/>
          <p:nvPr/>
        </p:nvSpPr>
        <p:spPr>
          <a:xfrm flipV="1">
            <a:off x="6829589" y="7846435"/>
            <a:ext cx="1100600" cy="2732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7" name="Line"/>
          <p:cNvSpPr/>
          <p:nvPr/>
        </p:nvSpPr>
        <p:spPr>
          <a:xfrm>
            <a:off x="6853247" y="6919079"/>
            <a:ext cx="1150882" cy="9280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8" name="Line"/>
          <p:cNvSpPr/>
          <p:nvPr/>
        </p:nvSpPr>
        <p:spPr>
          <a:xfrm>
            <a:off x="6858734" y="5712358"/>
            <a:ext cx="1168775" cy="19471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9" name="Line"/>
          <p:cNvSpPr/>
          <p:nvPr/>
        </p:nvSpPr>
        <p:spPr>
          <a:xfrm flipV="1">
            <a:off x="8681691" y="7239967"/>
            <a:ext cx="676976" cy="3782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0" name="Line"/>
          <p:cNvSpPr/>
          <p:nvPr/>
        </p:nvSpPr>
        <p:spPr>
          <a:xfrm>
            <a:off x="8682804" y="6420770"/>
            <a:ext cx="674006" cy="3751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1" name="Universal approximation theorem…"/>
          <p:cNvSpPr txBox="1"/>
          <p:nvPr/>
        </p:nvSpPr>
        <p:spPr>
          <a:xfrm>
            <a:off x="2621060" y="2597074"/>
            <a:ext cx="7590112" cy="5534849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400000"/>
          </a:ln>
          <a:effectLst>
            <a:outerShdw blurRad="165100" dist="88900" dir="2837261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65100" tIns="165100" rIns="165100" bIns="165100" numCol="1" anchor="ctr">
            <a:spAutoFit/>
          </a:bodyPr>
          <a:lstStyle/>
          <a:p>
            <a:pPr>
              <a:defRPr sz="2600"/>
            </a:pPr>
            <a:r>
              <a:rPr dirty="0"/>
              <a:t>Universal approximation theorem</a:t>
            </a:r>
          </a:p>
          <a:p>
            <a:pPr algn="l">
              <a:defRPr sz="2600" b="0"/>
            </a:pPr>
            <a:r>
              <a:rPr lang="en-US" dirty="0"/>
              <a:t>"</a:t>
            </a:r>
            <a:r>
              <a:rPr dirty="0"/>
              <a:t>Given a neural network with a single hidden layer of sufficient size, the network can model can approximate any function in</a:t>
            </a:r>
            <a:r>
              <a:rPr lang="en-US" dirty="0"/>
              <a:t> </a:t>
            </a:r>
            <a:r>
              <a:rPr lang="en-US" dirty="0" err="1"/>
              <a:t>ℝ</a:t>
            </a:r>
            <a:r>
              <a:rPr lang="en-US" baseline="30000" dirty="0" err="1"/>
              <a:t>p</a:t>
            </a:r>
            <a:r>
              <a:rPr dirty="0"/>
              <a:t> </a:t>
            </a:r>
            <a:r>
              <a:rPr lang="en-US" dirty="0"/>
              <a:t>”</a:t>
            </a:r>
          </a:p>
          <a:p>
            <a:pPr algn="l">
              <a:defRPr sz="2600" b="0"/>
            </a:pPr>
            <a:endParaRPr lang="en-US" dirty="0"/>
          </a:p>
          <a:p>
            <a:pPr algn="l">
              <a:defRPr sz="2600" b="0"/>
            </a:pPr>
            <a:r>
              <a:rPr lang="en-US" dirty="0"/>
              <a:t>In other words: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600" b="0"/>
            </a:pPr>
            <a:r>
              <a:rPr lang="en-US" dirty="0"/>
              <a:t>There is a ‘true’ function f relating the inputs X to outputs Y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600" b="0"/>
            </a:pPr>
            <a:r>
              <a:rPr lang="en-US" dirty="0"/>
              <a:t>NN can approximate this function to arbitrary precision given sufficient layer size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600" b="0"/>
            </a:pPr>
            <a:r>
              <a:rPr lang="en-US" dirty="0"/>
              <a:t>Required layer size can be extremely large and grow rapidly (e.g. exponential) with the dimensionality of the problem (p)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he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Neural networks are made from neurons and edges.…"/>
              <p:cNvSpPr txBox="1">
                <a:spLocks noGrp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250317" indent="-250317" defTabSz="426466">
                  <a:spcBef>
                    <a:spcPts val="2300"/>
                  </a:spcBef>
                  <a:defRPr sz="2044"/>
                </a:pPr>
                <a:r>
                  <a:rPr lang="en-US" dirty="0"/>
                  <a:t>Neural networks are made from </a:t>
                </a:r>
                <a:r>
                  <a:rPr lang="en-US" b="1" dirty="0"/>
                  <a:t>neurons </a:t>
                </a:r>
                <a:r>
                  <a:rPr lang="en-US" dirty="0"/>
                  <a:t>and </a:t>
                </a:r>
                <a:r>
                  <a:rPr lang="en-US" b="1" dirty="0"/>
                  <a:t>edges</a:t>
                </a:r>
                <a:r>
                  <a:rPr lang="en-US" dirty="0"/>
                  <a:t>.</a:t>
                </a:r>
              </a:p>
              <a:p>
                <a:pPr marL="250317" indent="-250317" defTabSz="426466">
                  <a:spcBef>
                    <a:spcPts val="2300"/>
                  </a:spcBef>
                  <a:defRPr sz="2044"/>
                </a:pPr>
                <a:r>
                  <a:rPr lang="en-US" dirty="0"/>
                  <a:t>A collection of neurons is a </a:t>
                </a:r>
                <a:r>
                  <a:rPr lang="en-US" b="1" dirty="0"/>
                  <a:t>layer</a:t>
                </a:r>
                <a:r>
                  <a:rPr lang="en-US" dirty="0"/>
                  <a:t>.</a:t>
                </a:r>
              </a:p>
              <a:p>
                <a:pPr marL="250317" indent="-250317" defTabSz="426466">
                  <a:spcBef>
                    <a:spcPts val="2300"/>
                  </a:spcBef>
                  <a:defRPr sz="2044"/>
                </a:pPr>
                <a:r>
                  <a:rPr lang="en-US" dirty="0"/>
                  <a:t>The output of a previous layer is used as an input to the next layer.</a:t>
                </a:r>
              </a:p>
              <a:p>
                <a:pPr marL="250317" indent="-250317" defTabSz="426466">
                  <a:spcBef>
                    <a:spcPts val="2300"/>
                  </a:spcBef>
                  <a:defRPr sz="2044"/>
                </a:pPr>
                <a:r>
                  <a:rPr lang="en-US" dirty="0"/>
                  <a:t>The input layer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raw data, and the output layer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the prediction.</a:t>
                </a:r>
              </a:p>
              <a:p>
                <a:pPr marL="250317" indent="-250317" defTabSz="426466">
                  <a:spcBef>
                    <a:spcPts val="2300"/>
                  </a:spcBef>
                  <a:defRPr sz="2044"/>
                </a:pPr>
                <a:r>
                  <a:rPr lang="en-US" dirty="0"/>
                  <a:t>Anything in between is "</a:t>
                </a:r>
                <a:r>
                  <a:rPr lang="en-US" b="1" dirty="0"/>
                  <a:t>hidden</a:t>
                </a:r>
                <a:r>
                  <a:rPr lang="en-US" dirty="0"/>
                  <a:t>".</a:t>
                </a:r>
              </a:p>
              <a:p>
                <a:pPr marL="250317" indent="-250317" defTabSz="426466">
                  <a:spcBef>
                    <a:spcPts val="2300"/>
                  </a:spcBef>
                  <a:defRPr sz="2044"/>
                </a:pPr>
                <a:r>
                  <a:rPr lang="en-US" dirty="0"/>
                  <a:t>Layers are usually represented as </a:t>
                </a:r>
                <a:r>
                  <a:rPr lang="en-US" b="1" dirty="0"/>
                  <a:t>vectors</a:t>
                </a:r>
                <a:r>
                  <a:rPr lang="en-US" dirty="0"/>
                  <a:t>.</a:t>
                </a:r>
              </a:p>
              <a:p>
                <a:pPr marL="250317" indent="-250317" defTabSz="426466">
                  <a:spcBef>
                    <a:spcPts val="2300"/>
                  </a:spcBef>
                  <a:defRPr sz="2044"/>
                </a:pPr>
                <a:r>
                  <a:rPr lang="en-US" dirty="0"/>
                  <a:t>Edges are usually represented as </a:t>
                </a:r>
                <a:r>
                  <a:rPr lang="en-US" b="1" dirty="0"/>
                  <a:t>matrices - the weights</a:t>
                </a:r>
                <a:r>
                  <a:rPr lang="en-US" dirty="0"/>
                  <a:t>.</a:t>
                </a:r>
              </a:p>
              <a:p>
                <a:pPr marL="250317" indent="-250317" defTabSz="426466">
                  <a:spcBef>
                    <a:spcPts val="2300"/>
                  </a:spcBef>
                  <a:defRPr sz="2044"/>
                </a:pPr>
                <a:r>
                  <a:rPr lang="en-US" dirty="0"/>
                  <a:t>The </a:t>
                </a:r>
                <a:r>
                  <a:rPr lang="en-US" b="1" dirty="0"/>
                  <a:t>edges</a:t>
                </a:r>
                <a:r>
                  <a:rPr lang="en-US" dirty="0"/>
                  <a:t> are </a:t>
                </a:r>
                <a:r>
                  <a:rPr lang="en-US" b="1" dirty="0"/>
                  <a:t>parameters</a:t>
                </a:r>
                <a:r>
                  <a:rPr lang="en-US" dirty="0"/>
                  <a:t> to be trained.</a:t>
                </a:r>
                <a:endParaRPr dirty="0"/>
              </a:p>
            </p:txBody>
          </p:sp>
        </mc:Choice>
        <mc:Fallback xmlns="">
          <p:sp>
            <p:nvSpPr>
              <p:cNvPr id="498" name="Neural networks are made from neurons and edge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3088" r="-142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9" name="neural_net2.jpg" descr="neural_net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48" y="3930060"/>
            <a:ext cx="6170323" cy="3026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he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components</a:t>
            </a:r>
          </a:p>
        </p:txBody>
      </p:sp>
      <p:sp>
        <p:nvSpPr>
          <p:cNvPr id="506" name="There are many types of layers, the previous example is a dense layer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 are many </a:t>
            </a:r>
            <a:r>
              <a:rPr b="1" dirty="0"/>
              <a:t>types</a:t>
            </a:r>
            <a:r>
              <a:rPr dirty="0"/>
              <a:t> of layers, the previous example is a </a:t>
            </a:r>
            <a:r>
              <a:rPr b="1" dirty="0"/>
              <a:t>dense</a:t>
            </a:r>
            <a:r>
              <a:rPr dirty="0"/>
              <a:t> layer</a:t>
            </a:r>
            <a:r>
              <a:rPr lang="en-US" dirty="0"/>
              <a:t>: all neurons in one layer are connected to all neurons in the next layer.</a:t>
            </a:r>
            <a:endParaRPr dirty="0"/>
          </a:p>
          <a:p>
            <a:r>
              <a:rPr dirty="0"/>
              <a:t>Piling many dense layers, creates a Multi Layer Perceptron (MLP) and is very powerful, but expensive.</a:t>
            </a:r>
          </a:p>
        </p:txBody>
      </p:sp>
      <p:pic>
        <p:nvPicPr>
          <p:cNvPr id="507" name="neural_net2.jpg" descr="neural_ne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48" y="3924300"/>
            <a:ext cx="6170323" cy="3026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Neurons and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Neurons and layers</a:t>
            </a:r>
          </a:p>
        </p:txBody>
      </p:sp>
      <p:pic>
        <p:nvPicPr>
          <p:cNvPr id="510" name="vggnets.png" descr="vggne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59" y="2295827"/>
            <a:ext cx="9008882" cy="6889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unet.png" descr="un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308100"/>
            <a:ext cx="10464800" cy="71374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513" name="vggnet.png" descr="vggn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50" y="374650"/>
            <a:ext cx="4102100" cy="92583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2" animBg="1" advAuto="0"/>
      <p:bldP spid="513" grpId="3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he XOR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XOR problem</a:t>
            </a:r>
          </a:p>
        </p:txBody>
      </p:sp>
      <p:sp>
        <p:nvSpPr>
          <p:cNvPr id="518" name="The XOR problem is a famous problem (1960s) in deep learning.…"/>
          <p:cNvSpPr txBox="1">
            <a:spLocks noGrp="1"/>
          </p:cNvSpPr>
          <p:nvPr>
            <p:ph type="body" sz="half" idx="1"/>
          </p:nvPr>
        </p:nvSpPr>
        <p:spPr>
          <a:xfrm>
            <a:off x="952500" y="6591875"/>
            <a:ext cx="11099800" cy="2764769"/>
          </a:xfrm>
          <a:prstGeom prst="rect">
            <a:avLst/>
          </a:prstGeom>
        </p:spPr>
        <p:txBody>
          <a:bodyPr/>
          <a:lstStyle/>
          <a:p>
            <a:r>
              <a:t>The XOR problem is a famous problem (1960s) in deep learning.</a:t>
            </a:r>
          </a:p>
          <a:p>
            <a:r>
              <a:t>Early networks only used a single layer, and cannot solve XOR.</a:t>
            </a:r>
          </a:p>
          <a:p>
            <a:r>
              <a:t>By adding a single hidden layer we can implement XOR.</a:t>
            </a:r>
          </a:p>
        </p:txBody>
      </p:sp>
      <p:pic>
        <p:nvPicPr>
          <p:cNvPr id="519" name="xor-problem.png" descr="xor-probl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049910"/>
            <a:ext cx="5943600" cy="444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rediction with a hidden laye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45904"/>
          </a:xfrm>
          <a:prstGeom prst="rect">
            <a:avLst/>
          </a:prstGeom>
        </p:spPr>
        <p:txBody>
          <a:bodyPr/>
          <a:lstStyle>
            <a:lvl1pPr defTabSz="572516">
              <a:defRPr sz="6272"/>
            </a:lvl1pPr>
          </a:lstStyle>
          <a:p>
            <a:r>
              <a:t>Prediction with a hidden layer</a:t>
            </a:r>
          </a:p>
        </p:txBody>
      </p:sp>
      <p:sp>
        <p:nvSpPr>
          <p:cNvPr id="522" name="Circle"/>
          <p:cNvSpPr/>
          <p:nvPr/>
        </p:nvSpPr>
        <p:spPr>
          <a:xfrm>
            <a:off x="2803906" y="3143169"/>
            <a:ext cx="2074866" cy="207486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3" name="Line"/>
          <p:cNvSpPr/>
          <p:nvPr/>
        </p:nvSpPr>
        <p:spPr>
          <a:xfrm>
            <a:off x="1238644" y="4069794"/>
            <a:ext cx="133148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4" name="Line"/>
          <p:cNvSpPr/>
          <p:nvPr/>
        </p:nvSpPr>
        <p:spPr>
          <a:xfrm flipV="1">
            <a:off x="1262765" y="4969831"/>
            <a:ext cx="1619528" cy="1853974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Equation"/>
              <p:cNvSpPr txBox="1"/>
              <p:nvPr/>
            </p:nvSpPr>
            <p:spPr>
              <a:xfrm>
                <a:off x="1686484" y="3721668"/>
                <a:ext cx="435809" cy="2413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2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484" y="3721668"/>
                <a:ext cx="435809" cy="241347"/>
              </a:xfrm>
              <a:prstGeom prst="rect">
                <a:avLst/>
              </a:prstGeom>
              <a:blipFill>
                <a:blip r:embed="rId3"/>
                <a:stretch>
                  <a:fillRect l="-14286" r="-34286" b="-7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Equation"/>
              <p:cNvSpPr txBox="1"/>
              <p:nvPr/>
            </p:nvSpPr>
            <p:spPr>
              <a:xfrm>
                <a:off x="2743599" y="5287690"/>
                <a:ext cx="453121" cy="2413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2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599" y="5287690"/>
                <a:ext cx="453121" cy="241348"/>
              </a:xfrm>
              <a:prstGeom prst="rect">
                <a:avLst/>
              </a:prstGeom>
              <a:blipFill>
                <a:blip r:embed="rId4"/>
                <a:stretch>
                  <a:fillRect l="-16667" r="-27778" b="-7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Equation"/>
              <p:cNvSpPr txBox="1"/>
              <p:nvPr/>
            </p:nvSpPr>
            <p:spPr>
              <a:xfrm>
                <a:off x="3024345" y="3771540"/>
                <a:ext cx="1633989" cy="8181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45" y="3771540"/>
                <a:ext cx="1633989" cy="818124"/>
              </a:xfrm>
              <a:prstGeom prst="rect">
                <a:avLst/>
              </a:prstGeom>
              <a:blipFill>
                <a:blip r:embed="rId5"/>
                <a:stretch>
                  <a:fillRect l="-4615" r="-115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Equation"/>
              <p:cNvSpPr txBox="1"/>
              <p:nvPr/>
            </p:nvSpPr>
            <p:spPr>
              <a:xfrm>
                <a:off x="6264196" y="1905762"/>
                <a:ext cx="220163" cy="2845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196" y="1905762"/>
                <a:ext cx="220163" cy="284595"/>
              </a:xfrm>
              <a:prstGeom prst="rect">
                <a:avLst/>
              </a:prstGeom>
              <a:blipFill>
                <a:blip r:embed="rId6"/>
                <a:stretch>
                  <a:fillRect l="-42105" r="-47368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9" name="Line"/>
          <p:cNvSpPr/>
          <p:nvPr/>
        </p:nvSpPr>
        <p:spPr>
          <a:xfrm>
            <a:off x="3864419" y="2526103"/>
            <a:ext cx="1" cy="547410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35" name="Group"/>
          <p:cNvGrpSpPr/>
          <p:nvPr/>
        </p:nvGrpSpPr>
        <p:grpSpPr>
          <a:xfrm>
            <a:off x="5824949" y="3430236"/>
            <a:ext cx="1651301" cy="1651301"/>
            <a:chOff x="0" y="0"/>
            <a:chExt cx="1651300" cy="1651300"/>
          </a:xfrm>
        </p:grpSpPr>
        <p:sp>
          <p:nvSpPr>
            <p:cNvPr id="530" name="Line"/>
            <p:cNvSpPr/>
            <p:nvPr/>
          </p:nvSpPr>
          <p:spPr>
            <a:xfrm flipH="1" flipV="1">
              <a:off x="-1" y="825650"/>
              <a:ext cx="1651302" cy="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 flipH="1">
              <a:off x="825650" y="0"/>
              <a:ext cx="1" cy="165130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216896" y="1264555"/>
              <a:ext cx="624176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809085" y="389967"/>
              <a:ext cx="62417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 flipH="1">
              <a:off x="825650" y="384290"/>
              <a:ext cx="1" cy="88272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38" name="Group"/>
          <p:cNvGrpSpPr/>
          <p:nvPr/>
        </p:nvGrpSpPr>
        <p:grpSpPr>
          <a:xfrm>
            <a:off x="11764423" y="5097668"/>
            <a:ext cx="945672" cy="945672"/>
            <a:chOff x="0" y="0"/>
            <a:chExt cx="945670" cy="945670"/>
          </a:xfrm>
        </p:grpSpPr>
        <p:sp>
          <p:nvSpPr>
            <p:cNvPr id="536" name="Circle"/>
            <p:cNvSpPr/>
            <p:nvPr/>
          </p:nvSpPr>
          <p:spPr>
            <a:xfrm>
              <a:off x="0" y="0"/>
              <a:ext cx="945671" cy="945671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Equation"/>
                <p:cNvSpPr txBox="1"/>
                <p:nvPr/>
              </p:nvSpPr>
              <p:spPr>
                <a:xfrm>
                  <a:off x="381009" y="302002"/>
                  <a:ext cx="183652" cy="3416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sz="30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30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sz="30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̂</m:t>
                            </m:r>
                          </m:lim>
                        </m:limUpp>
                      </m:oMath>
                    </m:oMathPara>
                  </a14:m>
                  <a:endParaRPr sz="300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53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9" y="302002"/>
                  <a:ext cx="183652" cy="341667"/>
                </a:xfrm>
                <a:prstGeom prst="rect">
                  <a:avLst/>
                </a:prstGeom>
                <a:blipFill>
                  <a:blip r:embed="rId7"/>
                  <a:stretch>
                    <a:fillRect l="-56250" r="-75000" b="-10714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9" name="Line"/>
          <p:cNvSpPr/>
          <p:nvPr/>
        </p:nvSpPr>
        <p:spPr>
          <a:xfrm>
            <a:off x="5112546" y="4240842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Line"/>
          <p:cNvSpPr/>
          <p:nvPr/>
        </p:nvSpPr>
        <p:spPr>
          <a:xfrm>
            <a:off x="11187241" y="5570503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Circle"/>
          <p:cNvSpPr/>
          <p:nvPr/>
        </p:nvSpPr>
        <p:spPr>
          <a:xfrm>
            <a:off x="2826986" y="5963179"/>
            <a:ext cx="2074866" cy="207486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" name="Equation"/>
              <p:cNvSpPr txBox="1"/>
              <p:nvPr/>
            </p:nvSpPr>
            <p:spPr>
              <a:xfrm>
                <a:off x="3047425" y="6591551"/>
                <a:ext cx="1651301" cy="8181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25" y="6591551"/>
                <a:ext cx="1651301" cy="818123"/>
              </a:xfrm>
              <a:prstGeom prst="rect">
                <a:avLst/>
              </a:prstGeom>
              <a:blipFill>
                <a:blip r:embed="rId8"/>
                <a:stretch>
                  <a:fillRect l="-5385" r="-107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3" name="Circle"/>
          <p:cNvSpPr/>
          <p:nvPr/>
        </p:nvSpPr>
        <p:spPr>
          <a:xfrm>
            <a:off x="3419536" y="8684559"/>
            <a:ext cx="843606" cy="843606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4" name="Equation"/>
              <p:cNvSpPr txBox="1"/>
              <p:nvPr/>
            </p:nvSpPr>
            <p:spPr>
              <a:xfrm>
                <a:off x="3722602" y="8964065"/>
                <a:ext cx="237475" cy="2845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02" y="8964065"/>
                <a:ext cx="237475" cy="284596"/>
              </a:xfrm>
              <a:prstGeom prst="rect">
                <a:avLst/>
              </a:prstGeom>
              <a:blipFill>
                <a:blip r:embed="rId9"/>
                <a:stretch>
                  <a:fillRect l="-40000" r="-45000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5" name="Line"/>
          <p:cNvSpPr/>
          <p:nvPr/>
        </p:nvSpPr>
        <p:spPr>
          <a:xfrm flipV="1">
            <a:off x="3841339" y="8087597"/>
            <a:ext cx="1" cy="547410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6" name="Circle"/>
          <p:cNvSpPr/>
          <p:nvPr/>
        </p:nvSpPr>
        <p:spPr>
          <a:xfrm>
            <a:off x="294705" y="3662558"/>
            <a:ext cx="843606" cy="84360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Equation"/>
              <p:cNvSpPr txBox="1"/>
              <p:nvPr/>
            </p:nvSpPr>
            <p:spPr>
              <a:xfrm>
                <a:off x="607341" y="3978944"/>
                <a:ext cx="218334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1" y="3978944"/>
                <a:ext cx="218334" cy="210834"/>
              </a:xfrm>
              <a:prstGeom prst="rect">
                <a:avLst/>
              </a:prstGeom>
              <a:blipFill>
                <a:blip r:embed="rId10"/>
                <a:stretch>
                  <a:fillRect l="-35294" r="-58824" b="-9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8" name="Circle"/>
          <p:cNvSpPr/>
          <p:nvPr/>
        </p:nvSpPr>
        <p:spPr>
          <a:xfrm>
            <a:off x="294705" y="6422328"/>
            <a:ext cx="843606" cy="84360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Equation"/>
              <p:cNvSpPr txBox="1"/>
              <p:nvPr/>
            </p:nvSpPr>
            <p:spPr>
              <a:xfrm>
                <a:off x="607341" y="6738714"/>
                <a:ext cx="244029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1" y="6738714"/>
                <a:ext cx="244029" cy="210834"/>
              </a:xfrm>
              <a:prstGeom prst="rect">
                <a:avLst/>
              </a:prstGeom>
              <a:blipFill>
                <a:blip r:embed="rId11"/>
                <a:stretch>
                  <a:fillRect l="-31579" r="-47368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0" name="Line"/>
          <p:cNvSpPr/>
          <p:nvPr/>
        </p:nvSpPr>
        <p:spPr>
          <a:xfrm>
            <a:off x="7710024" y="4244294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1" name="Circle"/>
          <p:cNvSpPr/>
          <p:nvPr/>
        </p:nvSpPr>
        <p:spPr>
          <a:xfrm>
            <a:off x="8422427" y="3834084"/>
            <a:ext cx="843606" cy="84360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Equation"/>
              <p:cNvSpPr txBox="1"/>
              <p:nvPr/>
            </p:nvSpPr>
            <p:spPr>
              <a:xfrm>
                <a:off x="8747255" y="4152451"/>
                <a:ext cx="222297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5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255" y="4152451"/>
                <a:ext cx="222297" cy="210834"/>
              </a:xfrm>
              <a:prstGeom prst="rect">
                <a:avLst/>
              </a:prstGeom>
              <a:blipFill>
                <a:blip r:embed="rId12"/>
                <a:stretch>
                  <a:fillRect l="-27778" r="-61111" b="-88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5" name="Group"/>
          <p:cNvGrpSpPr/>
          <p:nvPr/>
        </p:nvGrpSpPr>
        <p:grpSpPr>
          <a:xfrm>
            <a:off x="9526016" y="4842667"/>
            <a:ext cx="1455672" cy="1455673"/>
            <a:chOff x="0" y="0"/>
            <a:chExt cx="1455671" cy="1455671"/>
          </a:xfrm>
        </p:grpSpPr>
        <p:sp>
          <p:nvSpPr>
            <p:cNvPr id="553" name="Circle"/>
            <p:cNvSpPr/>
            <p:nvPr/>
          </p:nvSpPr>
          <p:spPr>
            <a:xfrm>
              <a:off x="0" y="0"/>
              <a:ext cx="1455672" cy="145567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4" name="Equation"/>
                <p:cNvSpPr txBox="1"/>
                <p:nvPr/>
              </p:nvSpPr>
              <p:spPr>
                <a:xfrm>
                  <a:off x="290957" y="318774"/>
                  <a:ext cx="901405" cy="8181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limLow>
                              <m:limLowPr>
                                <m:ctrlP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e>
                              <m:lim>
                                <m: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sz="2400" i="1">
                                    <a:solidFill>
                                      <a:srgbClr val="FEFE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</m:e>
                          <m:lim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Upp>
                        <m:sSub>
                          <m:sSubPr>
                            <m:ctrlP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FEFEF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sz="240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554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57" y="318774"/>
                  <a:ext cx="901405" cy="818124"/>
                </a:xfrm>
                <a:prstGeom prst="rect">
                  <a:avLst/>
                </a:prstGeom>
                <a:blipFill>
                  <a:blip r:embed="rId13"/>
                  <a:stretch>
                    <a:fillRect l="-8333" r="-1111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6" name="Line"/>
          <p:cNvSpPr/>
          <p:nvPr/>
        </p:nvSpPr>
        <p:spPr>
          <a:xfrm>
            <a:off x="9319756" y="4525745"/>
            <a:ext cx="375788" cy="375787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7" name="Equation"/>
              <p:cNvSpPr txBox="1"/>
              <p:nvPr/>
            </p:nvSpPr>
            <p:spPr>
              <a:xfrm>
                <a:off x="9694232" y="4404693"/>
                <a:ext cx="273502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232" y="4404693"/>
                <a:ext cx="273502" cy="210834"/>
              </a:xfrm>
              <a:prstGeom prst="rect">
                <a:avLst/>
              </a:prstGeom>
              <a:blipFill>
                <a:blip r:embed="rId14"/>
                <a:stretch>
                  <a:fillRect l="-21739" r="-43478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8" name="Line"/>
          <p:cNvSpPr/>
          <p:nvPr/>
        </p:nvSpPr>
        <p:spPr>
          <a:xfrm>
            <a:off x="1316904" y="7000612"/>
            <a:ext cx="133148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1252991" y="4401800"/>
            <a:ext cx="1619528" cy="1853974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0" name="Equation"/>
              <p:cNvSpPr txBox="1"/>
              <p:nvPr/>
            </p:nvSpPr>
            <p:spPr>
              <a:xfrm>
                <a:off x="2743599" y="5782410"/>
                <a:ext cx="435808" cy="2413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599" y="5782410"/>
                <a:ext cx="435808" cy="241348"/>
              </a:xfrm>
              <a:prstGeom prst="rect">
                <a:avLst/>
              </a:prstGeom>
              <a:blipFill>
                <a:blip r:embed="rId15"/>
                <a:stretch>
                  <a:fillRect l="-17647" r="-35294" b="-7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Equation"/>
              <p:cNvSpPr txBox="1"/>
              <p:nvPr/>
            </p:nvSpPr>
            <p:spPr>
              <a:xfrm>
                <a:off x="1686484" y="7170703"/>
                <a:ext cx="453121" cy="2413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484" y="7170703"/>
                <a:ext cx="453121" cy="241348"/>
              </a:xfrm>
              <a:prstGeom prst="rect">
                <a:avLst/>
              </a:prstGeom>
              <a:blipFill>
                <a:blip r:embed="rId16"/>
                <a:stretch>
                  <a:fillRect l="-13889" r="-30556" b="-7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" name="Circle"/>
          <p:cNvSpPr/>
          <p:nvPr/>
        </p:nvSpPr>
        <p:spPr>
          <a:xfrm>
            <a:off x="3451272" y="1612841"/>
            <a:ext cx="843606" cy="84360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Equation"/>
              <p:cNvSpPr txBox="1"/>
              <p:nvPr/>
            </p:nvSpPr>
            <p:spPr>
              <a:xfrm>
                <a:off x="3754337" y="1892347"/>
                <a:ext cx="220163" cy="2845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337" y="1892347"/>
                <a:ext cx="220163" cy="284596"/>
              </a:xfrm>
              <a:prstGeom prst="rect">
                <a:avLst/>
              </a:prstGeom>
              <a:blipFill>
                <a:blip r:embed="rId17"/>
                <a:stretch>
                  <a:fillRect l="-44444" r="-55556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9" name="Group"/>
          <p:cNvGrpSpPr/>
          <p:nvPr/>
        </p:nvGrpSpPr>
        <p:grpSpPr>
          <a:xfrm>
            <a:off x="5792847" y="6174961"/>
            <a:ext cx="1651302" cy="1651302"/>
            <a:chOff x="0" y="0"/>
            <a:chExt cx="1651300" cy="1651300"/>
          </a:xfrm>
        </p:grpSpPr>
        <p:sp>
          <p:nvSpPr>
            <p:cNvPr id="564" name="Line"/>
            <p:cNvSpPr/>
            <p:nvPr/>
          </p:nvSpPr>
          <p:spPr>
            <a:xfrm flipH="1" flipV="1">
              <a:off x="-1" y="825650"/>
              <a:ext cx="1651302" cy="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 flipH="1">
              <a:off x="825650" y="0"/>
              <a:ext cx="1" cy="1651301"/>
            </a:xfrm>
            <a:prstGeom prst="line">
              <a:avLst/>
            </a:prstGeom>
            <a:noFill/>
            <a:ln w="127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216896" y="1264555"/>
              <a:ext cx="624176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809085" y="389967"/>
              <a:ext cx="62417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 flipH="1">
              <a:off x="825650" y="384290"/>
              <a:ext cx="1" cy="88272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70" name="Line"/>
          <p:cNvSpPr/>
          <p:nvPr/>
        </p:nvSpPr>
        <p:spPr>
          <a:xfrm>
            <a:off x="5080445" y="6985568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1" name="Line"/>
          <p:cNvSpPr/>
          <p:nvPr/>
        </p:nvSpPr>
        <p:spPr>
          <a:xfrm>
            <a:off x="7677923" y="7011891"/>
            <a:ext cx="478629" cy="1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2" name="Circle"/>
          <p:cNvSpPr/>
          <p:nvPr/>
        </p:nvSpPr>
        <p:spPr>
          <a:xfrm>
            <a:off x="8390326" y="6601680"/>
            <a:ext cx="843606" cy="84360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Equation"/>
              <p:cNvSpPr txBox="1"/>
              <p:nvPr/>
            </p:nvSpPr>
            <p:spPr>
              <a:xfrm>
                <a:off x="8715154" y="6920048"/>
                <a:ext cx="248906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7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154" y="6920048"/>
                <a:ext cx="248906" cy="210834"/>
              </a:xfrm>
              <a:prstGeom prst="rect">
                <a:avLst/>
              </a:prstGeom>
              <a:blipFill>
                <a:blip r:embed="rId18"/>
                <a:stretch>
                  <a:fillRect l="-23810" r="-42857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4" name="Line"/>
          <p:cNvSpPr/>
          <p:nvPr/>
        </p:nvSpPr>
        <p:spPr>
          <a:xfrm flipV="1">
            <a:off x="9319756" y="6258518"/>
            <a:ext cx="375788" cy="375788"/>
          </a:xfrm>
          <a:prstGeom prst="line">
            <a:avLst/>
          </a:prstGeom>
          <a:ln w="381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Equation"/>
              <p:cNvSpPr txBox="1"/>
              <p:nvPr/>
            </p:nvSpPr>
            <p:spPr>
              <a:xfrm>
                <a:off x="9694232" y="6525480"/>
                <a:ext cx="290815" cy="2108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9191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929292"/>
                  </a:solidFill>
                </a:endParaRPr>
              </a:p>
            </p:txBody>
          </p:sp>
        </mc:Choice>
        <mc:Fallback xmlns="">
          <p:sp>
            <p:nvSpPr>
              <p:cNvPr id="5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232" y="6525480"/>
                <a:ext cx="290815" cy="210834"/>
              </a:xfrm>
              <a:prstGeom prst="rect">
                <a:avLst/>
              </a:prstGeom>
              <a:blipFill>
                <a:blip r:embed="rId19"/>
                <a:stretch>
                  <a:fillRect l="-20833" r="-41667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Hands-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3183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Hands-on</a:t>
            </a:r>
          </a:p>
        </p:txBody>
      </p:sp>
      <p:sp>
        <p:nvSpPr>
          <p:cNvPr id="580" name="Go to https://dba.projects.sda.surfsara.nl/…"/>
          <p:cNvSpPr txBox="1">
            <a:spLocks noGrp="1"/>
          </p:cNvSpPr>
          <p:nvPr>
            <p:ph type="body" sz="half" idx="1"/>
          </p:nvPr>
        </p:nvSpPr>
        <p:spPr>
          <a:xfrm>
            <a:off x="952500" y="5291948"/>
            <a:ext cx="11099800" cy="358535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rPr dirty="0"/>
              <a:t>Go to </a:t>
            </a:r>
            <a:r>
              <a:rPr u="sng" dirty="0">
                <a:hlinkClick r:id="rId2"/>
              </a:rPr>
              <a:t>https://</a:t>
            </a:r>
            <a:r>
              <a:rPr lang="en-US" dirty="0">
                <a:hlinkClick r:id="rId2"/>
              </a:rPr>
              <a:t>https://jupyter.lisa.surfsara.nl:8000/</a:t>
            </a:r>
            <a:endParaRPr lang="en-US" dirty="0"/>
          </a:p>
          <a:p>
            <a:pPr marL="0" indent="0" algn="ctr">
              <a:buSzTx/>
              <a:buNone/>
            </a:pPr>
            <a:r>
              <a:rPr dirty="0"/>
              <a:t>Notebook: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01b-network-from-scratch.ipynb</a:t>
            </a:r>
            <a:endParaRPr lang="en-US" dirty="0">
              <a:latin typeface="Monaco"/>
              <a:ea typeface="Monaco"/>
              <a:cs typeface="Monaco"/>
              <a:sym typeface="Monaco"/>
            </a:endParaRPr>
          </a:p>
          <a:p>
            <a:pPr marL="0" indent="0" algn="ctr">
              <a:buSzTx/>
              <a:buNone/>
            </a:pPr>
            <a:r>
              <a:rPr lang="en-US" dirty="0">
                <a:latin typeface="Monaco"/>
                <a:ea typeface="Monaco"/>
                <a:cs typeface="Monaco"/>
                <a:sym typeface="Monaco"/>
              </a:rPr>
              <a:t>16:30-17:15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581" name="jupyter.png" descr="jupy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89" y="1827392"/>
            <a:ext cx="2768223" cy="320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584" name="Deep learning is a subfield of machine learning in which the model learns to represent the data using many levels of concept hierarchies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Deep learning is a subfield of machine learning in which the model learns to represent the data using many levels of concept hierarchies.</a:t>
            </a:r>
          </a:p>
          <a:p>
            <a:r>
              <a:rPr dirty="0"/>
              <a:t>Deep learning has greatly improved performance in many tasks involving complex data.</a:t>
            </a:r>
          </a:p>
          <a:p>
            <a:r>
              <a:rPr dirty="0"/>
              <a:t>Neural networks are made from connected </a:t>
            </a:r>
            <a:r>
              <a:rPr b="1" dirty="0"/>
              <a:t>neurons </a:t>
            </a:r>
            <a:r>
              <a:rPr dirty="0"/>
              <a:t>which combine into </a:t>
            </a:r>
            <a:r>
              <a:rPr b="1" dirty="0"/>
              <a:t>layers</a:t>
            </a:r>
            <a:r>
              <a:rPr dirty="0"/>
              <a:t>. The network maps the </a:t>
            </a:r>
            <a:r>
              <a:rPr b="1" dirty="0"/>
              <a:t>input x</a:t>
            </a:r>
            <a:r>
              <a:rPr dirty="0"/>
              <a:t> to an </a:t>
            </a:r>
            <a:r>
              <a:rPr b="1" dirty="0"/>
              <a:t>output y</a:t>
            </a:r>
            <a:r>
              <a:rPr dirty="0"/>
              <a:t>.</a:t>
            </a:r>
          </a:p>
          <a:p>
            <a:r>
              <a:rPr dirty="0"/>
              <a:t>The environment @ </a:t>
            </a:r>
            <a:r>
              <a:rPr lang="en-US" dirty="0">
                <a:hlinkClick r:id="rId2"/>
              </a:rPr>
              <a:t>https://jupyter.lisa.surfsara.nl:8000/</a:t>
            </a:r>
            <a:endParaRPr u="sng" dirty="0">
              <a:hlinkClick r:id="rId3"/>
            </a:endParaRPr>
          </a:p>
          <a:p>
            <a:r>
              <a:rPr dirty="0"/>
              <a:t>If you have any questions, post them @ </a:t>
            </a:r>
            <a:r>
              <a:rPr u="sng" dirty="0">
                <a:hlinkClick r:id="rId4"/>
              </a:rPr>
              <a:t>Canvas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URFsa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Who are we?</a:t>
            </a:r>
            <a:endParaRPr dirty="0"/>
          </a:p>
        </p:txBody>
      </p:sp>
      <p:sp>
        <p:nvSpPr>
          <p:cNvPr id="5" name="The course will be “hands-on&quot;.…">
            <a:extLst>
              <a:ext uri="{FF2B5EF4-FFF2-40B4-BE49-F238E27FC236}">
                <a16:creationId xmlns="" xmlns:a16="http://schemas.microsoft.com/office/drawing/2014/main" id="{5B189A54-9123-AB46-8C6B-AF9975CFCDEE}"/>
              </a:ext>
            </a:extLst>
          </p:cNvPr>
          <p:cNvSpPr txBox="1">
            <a:spLocks/>
          </p:cNvSpPr>
          <p:nvPr/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Caspar van Leeuwen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Advisor Cluster/Supercomputing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Support users in using </a:t>
            </a:r>
            <a:r>
              <a:rPr lang="en-US" sz="2400" dirty="0" err="1"/>
              <a:t>Cartesius</a:t>
            </a:r>
            <a:r>
              <a:rPr lang="en-US" sz="2400" dirty="0"/>
              <a:t> / Lisa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Strong interest in Deep Learning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Other activities, e.g. Training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David </a:t>
            </a:r>
            <a:r>
              <a:rPr lang="en-US" sz="2400" dirty="0" err="1"/>
              <a:t>Ruhe</a:t>
            </a: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Advisor Machine Learning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Support ML workloads on HPC infrastructure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Other activities, e.g. joint (ML) research 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8D7569A-E325-7140-9BE5-3669CE741A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8" t="30921" r="28129" b="22683"/>
          <a:stretch/>
        </p:blipFill>
        <p:spPr>
          <a:xfrm rot="5400000">
            <a:off x="9352198" y="2618913"/>
            <a:ext cx="2692783" cy="2103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4D0B76A-4C2D-C64A-8592-BB7189C744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1" t="10076" r="12604" b="12543"/>
          <a:stretch/>
        </p:blipFill>
        <p:spPr>
          <a:xfrm>
            <a:off x="9647030" y="5410722"/>
            <a:ext cx="2103121" cy="28085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urse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information</a:t>
            </a:r>
          </a:p>
        </p:txBody>
      </p:sp>
      <p:sp>
        <p:nvSpPr>
          <p:cNvPr id="137" name="The course will be “hands-on&quot;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The course will be “hands-on".</a:t>
            </a:r>
          </a:p>
          <a:p>
            <a:r>
              <a:rPr dirty="0"/>
              <a:t>We will use </a:t>
            </a:r>
            <a:r>
              <a:rPr b="1" dirty="0"/>
              <a:t>R</a:t>
            </a:r>
            <a:r>
              <a:rPr dirty="0"/>
              <a:t>, the programming language.</a:t>
            </a:r>
            <a:endParaRPr lang="en-US" dirty="0"/>
          </a:p>
          <a:p>
            <a:pPr lvl="1"/>
            <a:r>
              <a:rPr lang="en-US" dirty="0"/>
              <a:t>Disclaimer: R is </a:t>
            </a:r>
            <a:r>
              <a:rPr lang="en-US" i="1" dirty="0"/>
              <a:t>not</a:t>
            </a:r>
            <a:r>
              <a:rPr lang="en-US" dirty="0"/>
              <a:t> a common HPC language, but was thought to fit best with your backgrounds. We are sure we can manage, but are not fluent in R syntax!</a:t>
            </a:r>
            <a:endParaRPr dirty="0"/>
          </a:p>
          <a:p>
            <a:r>
              <a:rPr dirty="0"/>
              <a:t>We will use </a:t>
            </a:r>
            <a:r>
              <a:rPr b="1" dirty="0" err="1"/>
              <a:t>Keras</a:t>
            </a:r>
            <a:r>
              <a:rPr dirty="0"/>
              <a:t>, a popular deep learning framework.</a:t>
            </a:r>
          </a:p>
          <a:p>
            <a:r>
              <a:rPr dirty="0"/>
              <a:t>Online </a:t>
            </a:r>
            <a:r>
              <a:rPr dirty="0" err="1"/>
              <a:t>Jupyter</a:t>
            </a:r>
            <a:r>
              <a:rPr dirty="0"/>
              <a:t> notebook environment - later today</a:t>
            </a:r>
          </a:p>
          <a:p>
            <a:r>
              <a:rPr dirty="0"/>
              <a:t>Syllabus, announcements &amp; discussion board @ </a:t>
            </a:r>
            <a:r>
              <a:rPr u="sng" dirty="0">
                <a:hlinkClick r:id="rId3"/>
              </a:rPr>
              <a:t>Canvas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62C2FB-BB6C-E64D-B409-397ADE6E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backgrounds</a:t>
            </a:r>
            <a:endParaRPr lang="nl-NL" dirty="0"/>
          </a:p>
        </p:txBody>
      </p:sp>
      <p:sp>
        <p:nvSpPr>
          <p:cNvPr id="3" name="The course will be “hands-on&quot;.…">
            <a:extLst>
              <a:ext uri="{FF2B5EF4-FFF2-40B4-BE49-F238E27FC236}">
                <a16:creationId xmlns="" xmlns:a16="http://schemas.microsoft.com/office/drawing/2014/main" id="{998F7551-6696-E641-9D06-E41BE06653DB}"/>
              </a:ext>
            </a:extLst>
          </p:cNvPr>
          <p:cNvSpPr txBox="1">
            <a:spLocks/>
          </p:cNvSpPr>
          <p:nvPr/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Any experience in</a:t>
            </a:r>
          </a:p>
          <a:p>
            <a:pPr hangingPunct="1"/>
            <a:r>
              <a:rPr lang="en-US" dirty="0"/>
              <a:t>Programming</a:t>
            </a:r>
          </a:p>
          <a:p>
            <a:pPr hangingPunct="1"/>
            <a:r>
              <a:rPr lang="en-US" dirty="0"/>
              <a:t>R</a:t>
            </a:r>
          </a:p>
          <a:p>
            <a:pPr hangingPunct="1"/>
            <a:r>
              <a:rPr lang="en-US" dirty="0"/>
              <a:t>Statistics</a:t>
            </a:r>
          </a:p>
          <a:p>
            <a:pPr hangingPunct="1"/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608681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urse 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plan</a:t>
            </a:r>
          </a:p>
        </p:txBody>
      </p:sp>
      <p:sp>
        <p:nvSpPr>
          <p:cNvPr id="142" name="Introduction and ML &amp; DL fundamentals (today)…"/>
          <p:cNvSpPr txBox="1"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55625" indent="-555625">
              <a:buSzPct val="100000"/>
              <a:buAutoNum type="arabicPeriod"/>
              <a:defRPr b="1"/>
            </a:pPr>
            <a:r>
              <a:rPr sz="2400" dirty="0"/>
              <a:t>Introduction and ML &amp; DL fundamentals</a:t>
            </a:r>
            <a:endParaRPr lang="en-US" sz="2400" dirty="0"/>
          </a:p>
          <a:p>
            <a:pPr marL="555625" indent="-555625">
              <a:buSzPct val="100000"/>
              <a:buAutoNum type="arabicPeriod"/>
              <a:defRPr b="1"/>
            </a:pPr>
            <a:r>
              <a:rPr sz="2400" b="1" dirty="0" err="1"/>
              <a:t>Optimisation</a:t>
            </a:r>
            <a:r>
              <a:rPr sz="2400" b="1" dirty="0"/>
              <a:t> &amp; network training</a:t>
            </a:r>
          </a:p>
          <a:p>
            <a:pPr marL="555625" indent="-555625">
              <a:buSzPct val="100000"/>
              <a:buAutoNum type="arabicPeriod"/>
            </a:pPr>
            <a:r>
              <a:rPr lang="en-US" sz="2400" dirty="0"/>
              <a:t>ML tasks (regression vs classification) </a:t>
            </a:r>
            <a:r>
              <a:rPr sz="2400" dirty="0"/>
              <a:t>&amp; </a:t>
            </a:r>
            <a:r>
              <a:rPr sz="2400" dirty="0" err="1"/>
              <a:t>regularisation</a:t>
            </a:r>
            <a:endParaRPr sz="2400" dirty="0"/>
          </a:p>
          <a:p>
            <a:pPr marL="555625" indent="-555625">
              <a:buSzPct val="100000"/>
              <a:buAutoNum type="arabicPeriod"/>
            </a:pPr>
            <a:r>
              <a:rPr sz="2400" dirty="0"/>
              <a:t>Sequential data analysis with recurrent neural networks</a:t>
            </a:r>
          </a:p>
          <a:p>
            <a:pPr marL="555625" indent="-555625">
              <a:buSzPct val="100000"/>
              <a:buAutoNum type="arabicPeriod"/>
            </a:pPr>
            <a:r>
              <a:rPr sz="2400" dirty="0"/>
              <a:t>Image processing with convolutional neural networks</a:t>
            </a:r>
          </a:p>
          <a:p>
            <a:pPr marL="555625" indent="-555625">
              <a:buSzPct val="100000"/>
              <a:buAutoNum type="arabicPeriod"/>
            </a:pPr>
            <a:r>
              <a:rPr sz="2400" dirty="0"/>
              <a:t>Unsupervised learning</a:t>
            </a:r>
          </a:p>
          <a:p>
            <a:pPr marL="555625" indent="-555625">
              <a:buSzPct val="100000"/>
              <a:buAutoNum type="arabicPeriod"/>
            </a:pPr>
            <a:r>
              <a:rPr sz="2400" dirty="0"/>
              <a:t>Complex architectures and models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="" xmlns:a16="http://schemas.microsoft.com/office/drawing/2014/main" id="{E2BD0476-D7D3-EF48-9C09-003001BBFAFE}"/>
              </a:ext>
            </a:extLst>
          </p:cNvPr>
          <p:cNvSpPr/>
          <p:nvPr/>
        </p:nvSpPr>
        <p:spPr>
          <a:xfrm>
            <a:off x="10136777" y="3017520"/>
            <a:ext cx="418011" cy="2259874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="" xmlns:a16="http://schemas.microsoft.com/office/drawing/2014/main" id="{5FBFE157-DAF7-8B48-916E-D509D9F73FBA}"/>
              </a:ext>
            </a:extLst>
          </p:cNvPr>
          <p:cNvSpPr/>
          <p:nvPr/>
        </p:nvSpPr>
        <p:spPr>
          <a:xfrm>
            <a:off x="10554788" y="4876800"/>
            <a:ext cx="418011" cy="2007326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="" xmlns:a16="http://schemas.microsoft.com/office/drawing/2014/main" id="{EB130B05-E309-1A4D-A4B3-7CB33F6F402E}"/>
              </a:ext>
            </a:extLst>
          </p:cNvPr>
          <p:cNvSpPr/>
          <p:nvPr/>
        </p:nvSpPr>
        <p:spPr>
          <a:xfrm>
            <a:off x="9665768" y="6409510"/>
            <a:ext cx="418011" cy="2007326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44B9E6-AA89-9C4F-8219-A306764B28FB}"/>
              </a:ext>
            </a:extLst>
          </p:cNvPr>
          <p:cNvSpPr txBox="1"/>
          <p:nvPr/>
        </p:nvSpPr>
        <p:spPr>
          <a:xfrm>
            <a:off x="10841879" y="3911495"/>
            <a:ext cx="92333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Day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346E463-DE14-D146-A916-C35E5C5BC1B6}"/>
              </a:ext>
            </a:extLst>
          </p:cNvPr>
          <p:cNvSpPr txBox="1"/>
          <p:nvPr/>
        </p:nvSpPr>
        <p:spPr>
          <a:xfrm>
            <a:off x="11215671" y="5644501"/>
            <a:ext cx="92333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Day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9C75DB8-89D8-0A4A-A1F4-6B952857160D}"/>
              </a:ext>
            </a:extLst>
          </p:cNvPr>
          <p:cNvSpPr txBox="1"/>
          <p:nvPr/>
        </p:nvSpPr>
        <p:spPr>
          <a:xfrm>
            <a:off x="10380213" y="7176002"/>
            <a:ext cx="92333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Day 3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verview"/>
          <p:cNvSpPr txBox="1">
            <a:spLocks noGrp="1"/>
          </p:cNvSpPr>
          <p:nvPr>
            <p:ph type="title"/>
          </p:nvPr>
        </p:nvSpPr>
        <p:spPr>
          <a:xfrm>
            <a:off x="952500" y="857101"/>
            <a:ext cx="11099800" cy="12838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2516">
              <a:defRPr sz="7840"/>
            </a:lvl1pPr>
          </a:lstStyle>
          <a:p>
            <a:r>
              <a:rPr lang="en-US" dirty="0"/>
              <a:t>Today’s program</a:t>
            </a:r>
            <a:endParaRPr dirty="0"/>
          </a:p>
        </p:txBody>
      </p:sp>
      <p:sp>
        <p:nvSpPr>
          <p:cNvPr id="147" name="How deep learning compares to machine learning and AI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14:00-14:30 What is ML / DL? What is a neuron?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14:30-15:30 Hands on: building a neuron from scratch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15:30-15:45 How do neural networks work?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15:45-16:15 Break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16:15-16:30 How do neural networks work? (continued)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16:30-17:15 Hands on: building a network from scratch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17:15-18:00 Loss function &amp; updating weights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18:00-19:00 Diner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19:00-19:45 Hands on: the XOR problem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19:45-20:00 Dataset splitting &amp; Performance evaluation</a:t>
            </a:r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20:00-21:00 Hands on: </a:t>
            </a:r>
            <a:r>
              <a:rPr lang="en-US" dirty="0" err="1"/>
              <a:t>Keras</a:t>
            </a:r>
            <a:r>
              <a:rPr lang="en-US" dirty="0"/>
              <a:t> on fashion </a:t>
            </a:r>
            <a:r>
              <a:rPr lang="en-US" dirty="0" err="1"/>
              <a:t>Mnist</a:t>
            </a:r>
            <a:endParaRPr lang="en-US" dirty="0"/>
          </a:p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en-US" dirty="0"/>
              <a:t>If we finish early: Machine learning tasks (classification vs regression)</a:t>
            </a:r>
          </a:p>
        </p:txBody>
      </p:sp>
    </p:spTree>
    <p:extLst>
      <p:ext uri="{BB962C8B-B14F-4D97-AF65-F5344CB8AC3E}">
        <p14:creationId xmlns:p14="http://schemas.microsoft.com/office/powerpoint/2010/main" val="28730933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2616</Words>
  <Application>Microsoft Office PowerPoint</Application>
  <PresentationFormat>Custom</PresentationFormat>
  <Paragraphs>409</Paragraphs>
  <Slides>47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Cambria Math</vt:lpstr>
      <vt:lpstr>Helvetica Light</vt:lpstr>
      <vt:lpstr>Helvetica Neue</vt:lpstr>
      <vt:lpstr>Helvetica Neue Light</vt:lpstr>
      <vt:lpstr>Helvetica Neue Medium</vt:lpstr>
      <vt:lpstr>Helvetica Neue Thin</vt:lpstr>
      <vt:lpstr>Monaco</vt:lpstr>
      <vt:lpstr>White</vt:lpstr>
      <vt:lpstr>Deep learning</vt:lpstr>
      <vt:lpstr>SURFsara</vt:lpstr>
      <vt:lpstr>SURF</vt:lpstr>
      <vt:lpstr>SURFsara</vt:lpstr>
      <vt:lpstr>Who are we?</vt:lpstr>
      <vt:lpstr>Course information</vt:lpstr>
      <vt:lpstr>Your backgrounds</vt:lpstr>
      <vt:lpstr>Course plan</vt:lpstr>
      <vt:lpstr>Today’s program</vt:lpstr>
      <vt:lpstr>Overview</vt:lpstr>
      <vt:lpstr>Machine learning</vt:lpstr>
      <vt:lpstr>Machine learning</vt:lpstr>
      <vt:lpstr>PowerPoint Presentation</vt:lpstr>
      <vt:lpstr>PowerPoint Presentation</vt:lpstr>
      <vt:lpstr>What is deep learning?</vt:lpstr>
      <vt:lpstr>Success of deep learning</vt:lpstr>
      <vt:lpstr>Success of deep learning</vt:lpstr>
      <vt:lpstr>Success of deep learning</vt:lpstr>
      <vt:lpstr>Success of deep learning</vt:lpstr>
      <vt:lpstr>Success of deep learning</vt:lpstr>
      <vt:lpstr>Deep learning</vt:lpstr>
      <vt:lpstr>What is a neural network?</vt:lpstr>
      <vt:lpstr>A single neuron</vt:lpstr>
      <vt:lpstr>A single neuron</vt:lpstr>
      <vt:lpstr>A single neuron</vt:lpstr>
      <vt:lpstr>Prediction</vt:lpstr>
      <vt:lpstr>Before we begin</vt:lpstr>
      <vt:lpstr>Hands-on</vt:lpstr>
      <vt:lpstr>Hands-on</vt:lpstr>
      <vt:lpstr>Hands-on</vt:lpstr>
      <vt:lpstr>Notebook recap</vt:lpstr>
      <vt:lpstr>Today’s program</vt:lpstr>
      <vt:lpstr>Why the success?</vt:lpstr>
      <vt:lpstr>Why the success?</vt:lpstr>
      <vt:lpstr>Why the success?</vt:lpstr>
      <vt:lpstr>Why the success?</vt:lpstr>
      <vt:lpstr>How do NNs work?</vt:lpstr>
      <vt:lpstr>Hidden layers</vt:lpstr>
      <vt:lpstr>How does it work?</vt:lpstr>
      <vt:lpstr>Hidden layers</vt:lpstr>
      <vt:lpstr>The components</vt:lpstr>
      <vt:lpstr>The components</vt:lpstr>
      <vt:lpstr>Neurons and layers</vt:lpstr>
      <vt:lpstr>The XOR problem</vt:lpstr>
      <vt:lpstr>Prediction with a hidden layer</vt:lpstr>
      <vt:lpstr>Hands-on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Caspar</dc:creator>
  <cp:lastModifiedBy>Caspar</cp:lastModifiedBy>
  <cp:revision>33</cp:revision>
  <dcterms:modified xsi:type="dcterms:W3CDTF">2019-10-31T10:44:39Z</dcterms:modified>
</cp:coreProperties>
</file>